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2" r:id="rId20"/>
    <p:sldId id="276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423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292B4-2DE3-CF98-4B02-3F5DC1F3C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ED04C2-AEAD-C2B8-65DD-CE496DFD24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C7E6B-F426-88C4-8ECC-1CAF6427F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9F6C7-C9DC-497D-919B-2906AAB4AC39}" type="datetimeFigureOut">
              <a:rPr lang="en-ID" smtClean="0"/>
              <a:t>04/11/2024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E631E-08B1-FAAF-0B71-F7CD1D74B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8FDAF-5D4F-C371-5FAF-9836642B7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7FA9C-C69D-49E8-9624-E0ACBDDFCDB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84129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89FCC-1DC7-3AF5-A3B4-6E9DB0AFF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8FA685-E1B5-518D-2402-5D6A01AC0F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E7BC7-810C-F48D-3CA6-DB9C5B37B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9F6C7-C9DC-497D-919B-2906AAB4AC39}" type="datetimeFigureOut">
              <a:rPr lang="en-ID" smtClean="0"/>
              <a:t>04/11/2024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B0080-56B1-E968-1ED6-96DAF2066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B34C2-4CC8-F5AB-8E2E-4FB5FF64F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7FA9C-C69D-49E8-9624-E0ACBDDFCDB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86363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78FF9A-E5F7-584F-6090-CBB6AB929C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090152-1B0B-2AA1-4252-3FB986323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24CB4-6F50-3A4F-C120-5898EC2CC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9F6C7-C9DC-497D-919B-2906AAB4AC39}" type="datetimeFigureOut">
              <a:rPr lang="en-ID" smtClean="0"/>
              <a:t>04/11/2024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ADED2-2CE9-D3AE-9A02-BAB3A9610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393719-8FB7-6730-8712-B17CE6448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7FA9C-C69D-49E8-9624-E0ACBDDFCDB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93829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BA799-EAB7-9676-6B9A-A65B6271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174BE-1F3A-AE12-76D5-CA95DD4BA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4F3D-DDCC-9C76-FA95-C49046DA5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9F6C7-C9DC-497D-919B-2906AAB4AC39}" type="datetimeFigureOut">
              <a:rPr lang="en-ID" smtClean="0"/>
              <a:t>04/11/2024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311C1-1978-C1A4-CD95-A3878DE09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9D766-91F2-A2DD-A7F0-0AC8C25DA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7FA9C-C69D-49E8-9624-E0ACBDDFCDB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83954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ED85F-5427-A7A1-CC02-477A61C6C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910AF-62E9-53AC-7E69-C9733F220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AFF03-7F5C-D0FB-7546-F8DF499CA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9F6C7-C9DC-497D-919B-2906AAB4AC39}" type="datetimeFigureOut">
              <a:rPr lang="en-ID" smtClean="0"/>
              <a:t>04/11/2024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78BE8-5B35-ECED-37E6-81DDD83F4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8BF3B-3154-B8E9-02F0-3AE68D76A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7FA9C-C69D-49E8-9624-E0ACBDDFCDB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05864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8A011-D89D-D173-0E9D-EA1DA4F2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0626E-001C-4D06-23B7-AD71DA6BD6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861FF6-999A-26DA-44B7-17E828857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E5B4B3-0D2B-83D0-150B-CF8660368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9F6C7-C9DC-497D-919B-2906AAB4AC39}" type="datetimeFigureOut">
              <a:rPr lang="en-ID" smtClean="0"/>
              <a:t>04/11/2024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EB5CF-03D0-D8DD-53E8-805FA92EE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5D0961-DE1D-812B-8A2B-8DF877401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7FA9C-C69D-49E8-9624-E0ACBDDFCDB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45119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57883-3D24-F7C8-FC2C-001D4C824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39288-4144-33D9-D268-4EA58EB60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8BAAF1-C477-A15F-989C-4297B5D9F0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50ACBE-457C-D08C-85B5-6B722E07DE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4F3EEC-F1EF-9EB2-6CC4-27256DC823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ED0C00-2713-BBD9-9B19-2E797B7BF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9F6C7-C9DC-497D-919B-2906AAB4AC39}" type="datetimeFigureOut">
              <a:rPr lang="en-ID" smtClean="0"/>
              <a:t>04/11/2024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FD8FE4-D35F-2F34-B4ED-0DA51007A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D36D60-7732-7702-5364-E36C30BB8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7FA9C-C69D-49E8-9624-E0ACBDDFCDB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88936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93D6F-E3C3-3655-9919-4AF42A079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CD0F39-7BFC-7A3A-C281-F7C16D7EE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9F6C7-C9DC-497D-919B-2906AAB4AC39}" type="datetimeFigureOut">
              <a:rPr lang="en-ID" smtClean="0"/>
              <a:t>04/11/2024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13B6F1-6736-0AEC-CC13-1A2FE2A1B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53F571-6534-007D-BD4C-78B7F506F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7FA9C-C69D-49E8-9624-E0ACBDDFCDB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58909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D29B9C-4EAF-85AB-B3CB-198D295AF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9F6C7-C9DC-497D-919B-2906AAB4AC39}" type="datetimeFigureOut">
              <a:rPr lang="en-ID" smtClean="0"/>
              <a:t>04/11/2024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F975FB-5532-7794-999F-976CDD695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B244A-DDA5-AB33-1910-154627C1D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7FA9C-C69D-49E8-9624-E0ACBDDFCDB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02873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58503-E5F4-83D0-1967-FB2D63CB2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E8C38-CA89-4B27-53DD-C847FB2D6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C98993-83AC-8359-5960-E1DB40712B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C06E24-B644-87E2-7397-62DEEF74C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9F6C7-C9DC-497D-919B-2906AAB4AC39}" type="datetimeFigureOut">
              <a:rPr lang="en-ID" smtClean="0"/>
              <a:t>04/11/2024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A2874A-B947-6654-D9B2-F621C70FC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DD5FD-F97A-A9C8-7F0A-DD2FE99DC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7FA9C-C69D-49E8-9624-E0ACBDDFCDB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72928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9AC76-AD9C-B798-0E76-29CC1A4A6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CD3307-8C31-901B-7040-E164D4019B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760D07-ED4F-FD35-05B5-3CD1EACDDC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81366-4F28-78C5-5D87-F8B434F18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9F6C7-C9DC-497D-919B-2906AAB4AC39}" type="datetimeFigureOut">
              <a:rPr lang="en-ID" smtClean="0"/>
              <a:t>04/11/2024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F16BF9-AE72-D1DB-23A7-B348B4882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71F31-3B32-290E-1B1C-92C05AADF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7FA9C-C69D-49E8-9624-E0ACBDDFCDB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94406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C469B-46B8-3DA8-58E5-17EAAFA19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E8955-266A-594D-6947-F3DD49404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C5359-34FF-F230-742A-8BF7D48204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9F6C7-C9DC-497D-919B-2906AAB4AC39}" type="datetimeFigureOut">
              <a:rPr lang="en-ID" smtClean="0"/>
              <a:t>04/11/2024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0B876-1F47-B47E-36C3-1841841CF5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E0A88-5E41-79F1-E270-E3DB7C306C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7FA9C-C69D-49E8-9624-E0ACBDDFCDB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66161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D100B-25CC-5186-45D5-3C4FC1CAEA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248" y="1751347"/>
            <a:ext cx="7274507" cy="3355305"/>
          </a:xfrm>
        </p:spPr>
        <p:txBody>
          <a:bodyPr>
            <a:normAutofit fontScale="90000"/>
          </a:bodyPr>
          <a:lstStyle/>
          <a:p>
            <a:r>
              <a:rPr lang="en-ID" b="1" dirty="0"/>
              <a:t>Chapter 15</a:t>
            </a:r>
            <a:br>
              <a:rPr lang="en-ID" dirty="0"/>
            </a:br>
            <a:r>
              <a:rPr lang="en-ID" dirty="0" err="1"/>
              <a:t>Distensibilitas</a:t>
            </a:r>
            <a:r>
              <a:rPr lang="en-ID" dirty="0"/>
              <a:t> </a:t>
            </a:r>
            <a:r>
              <a:rPr lang="en-ID" dirty="0" err="1"/>
              <a:t>Vaskular</a:t>
            </a:r>
            <a:r>
              <a:rPr lang="en-ID" dirty="0"/>
              <a:t> dan </a:t>
            </a:r>
            <a:r>
              <a:rPr lang="en-ID" dirty="0" err="1"/>
              <a:t>Fungsi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Arteri</a:t>
            </a:r>
            <a:r>
              <a:rPr lang="en-ID" dirty="0"/>
              <a:t> dan Vena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12A8E-9A65-BFD4-FC9F-F46507DC2822}"/>
              </a:ext>
            </a:extLst>
          </p:cNvPr>
          <p:cNvSpPr txBox="1"/>
          <p:nvPr/>
        </p:nvSpPr>
        <p:spPr>
          <a:xfrm>
            <a:off x="7836204" y="867005"/>
            <a:ext cx="60969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dirty="0" err="1"/>
              <a:t>Sumber</a:t>
            </a:r>
            <a:r>
              <a:rPr lang="en-ID" sz="2400" dirty="0"/>
              <a:t> </a:t>
            </a:r>
            <a:r>
              <a:rPr lang="en-ID" sz="2400" dirty="0" err="1"/>
              <a:t>utama</a:t>
            </a:r>
            <a:r>
              <a:rPr lang="en-ID" sz="2400" dirty="0"/>
              <a:t>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CA3CC8-B7C0-DC25-DF3D-773253505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4835" y="1396960"/>
            <a:ext cx="3676519" cy="483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575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CF1FC-8507-8FB4-654B-DBF79E028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08ABB-E6AB-F699-D4CE-BA4B4618E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D" b="1" dirty="0" err="1"/>
              <a:t>Komplians</a:t>
            </a:r>
            <a:r>
              <a:rPr lang="en-ID" b="1" dirty="0"/>
              <a:t> yang </a:t>
            </a:r>
            <a:r>
              <a:rPr lang="en-ID" b="1" dirty="0" err="1"/>
              <a:t>Tertunda</a:t>
            </a:r>
            <a:r>
              <a:rPr lang="en-ID" b="1" dirty="0"/>
              <a:t> (</a:t>
            </a:r>
            <a:r>
              <a:rPr lang="en-ID" b="1" i="1" dirty="0"/>
              <a:t>Stress-Relaxation</a:t>
            </a:r>
            <a:r>
              <a:rPr lang="en-ID" b="1" dirty="0"/>
              <a:t>) </a:t>
            </a:r>
            <a:r>
              <a:rPr lang="en-ID" b="1" dirty="0" err="1"/>
              <a:t>dari</a:t>
            </a:r>
            <a:r>
              <a:rPr lang="en-ID" b="1" dirty="0"/>
              <a:t> </a:t>
            </a:r>
            <a:r>
              <a:rPr lang="en-ID" b="1" dirty="0" err="1"/>
              <a:t>Pembuluh</a:t>
            </a:r>
            <a:r>
              <a:rPr lang="en-ID" b="1" dirty="0"/>
              <a:t> Darah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EBD63-A158-7B0B-4FF1-C8973CF20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ID" dirty="0" err="1"/>
              <a:t>Istilah</a:t>
            </a:r>
            <a:r>
              <a:rPr lang="en-ID" dirty="0"/>
              <a:t> </a:t>
            </a:r>
            <a:r>
              <a:rPr lang="en-ID" dirty="0" err="1"/>
              <a:t>komplians</a:t>
            </a:r>
            <a:r>
              <a:rPr lang="en-ID" dirty="0"/>
              <a:t> yang </a:t>
            </a:r>
            <a:r>
              <a:rPr lang="en-ID" dirty="0" err="1"/>
              <a:t>tertunda</a:t>
            </a:r>
            <a:r>
              <a:rPr lang="en-ID" dirty="0"/>
              <a:t> </a:t>
            </a:r>
            <a:r>
              <a:rPr lang="en-ID" dirty="0" err="1"/>
              <a:t>berarti</a:t>
            </a:r>
            <a:r>
              <a:rPr lang="en-ID" dirty="0"/>
              <a:t> </a:t>
            </a:r>
            <a:r>
              <a:rPr lang="en-ID" dirty="0" err="1"/>
              <a:t>bahwa</a:t>
            </a:r>
            <a:r>
              <a:rPr lang="en-ID" dirty="0"/>
              <a:t> </a:t>
            </a:r>
            <a:r>
              <a:rPr lang="en-ID" dirty="0" err="1"/>
              <a:t>pembuluh</a:t>
            </a:r>
            <a:r>
              <a:rPr lang="en-ID" dirty="0"/>
              <a:t> </a:t>
            </a:r>
            <a:r>
              <a:rPr lang="en-ID" dirty="0" err="1"/>
              <a:t>darah</a:t>
            </a:r>
            <a:r>
              <a:rPr lang="en-ID" dirty="0"/>
              <a:t> yang </a:t>
            </a:r>
            <a:r>
              <a:rPr lang="en-ID" dirty="0" err="1"/>
              <a:t>terpapar</a:t>
            </a:r>
            <a:r>
              <a:rPr lang="en-ID" dirty="0"/>
              <a:t> </a:t>
            </a:r>
            <a:r>
              <a:rPr lang="en-ID" dirty="0" err="1"/>
              <a:t>peningkatan</a:t>
            </a:r>
            <a:r>
              <a:rPr lang="en-ID" dirty="0"/>
              <a:t> volume pada </a:t>
            </a:r>
            <a:r>
              <a:rPr lang="en-ID" dirty="0" err="1"/>
              <a:t>awalnya</a:t>
            </a:r>
            <a:r>
              <a:rPr lang="en-ID" dirty="0"/>
              <a:t> </a:t>
            </a:r>
            <a:r>
              <a:rPr lang="en-ID" dirty="0" err="1"/>
              <a:t>menunjukkan</a:t>
            </a:r>
            <a:r>
              <a:rPr lang="en-ID" dirty="0"/>
              <a:t> </a:t>
            </a:r>
            <a:r>
              <a:rPr lang="en-ID" dirty="0" err="1"/>
              <a:t>peningkatan</a:t>
            </a:r>
            <a:r>
              <a:rPr lang="en-ID" dirty="0"/>
              <a:t> </a:t>
            </a:r>
            <a:r>
              <a:rPr lang="en-ID" dirty="0" err="1"/>
              <a:t>tekanan</a:t>
            </a:r>
            <a:r>
              <a:rPr lang="en-ID" dirty="0"/>
              <a:t> yang </a:t>
            </a:r>
            <a:r>
              <a:rPr lang="en-ID" dirty="0" err="1"/>
              <a:t>besar</a:t>
            </a:r>
            <a:r>
              <a:rPr lang="en-ID" dirty="0"/>
              <a:t>, </a:t>
            </a:r>
            <a:r>
              <a:rPr lang="en-ID" dirty="0" err="1"/>
              <a:t>tetapi</a:t>
            </a:r>
            <a:r>
              <a:rPr lang="en-ID" dirty="0"/>
              <a:t> </a:t>
            </a:r>
            <a:r>
              <a:rPr lang="en-ID" dirty="0" err="1"/>
              <a:t>peregangan</a:t>
            </a:r>
            <a:r>
              <a:rPr lang="en-ID" dirty="0"/>
              <a:t> </a:t>
            </a:r>
            <a:r>
              <a:rPr lang="en-ID" dirty="0" err="1"/>
              <a:t>otot</a:t>
            </a:r>
            <a:r>
              <a:rPr lang="en-ID" dirty="0"/>
              <a:t> polos yang </a:t>
            </a:r>
            <a:r>
              <a:rPr lang="en-ID" dirty="0" err="1"/>
              <a:t>tertunda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progresif</a:t>
            </a:r>
            <a:r>
              <a:rPr lang="en-ID" dirty="0"/>
              <a:t> di </a:t>
            </a:r>
            <a:r>
              <a:rPr lang="en-ID" dirty="0" err="1"/>
              <a:t>dinding</a:t>
            </a:r>
            <a:r>
              <a:rPr lang="en-ID" dirty="0"/>
              <a:t> </a:t>
            </a:r>
            <a:r>
              <a:rPr lang="en-ID" dirty="0" err="1"/>
              <a:t>pembuluh</a:t>
            </a:r>
            <a:r>
              <a:rPr lang="en-ID" dirty="0"/>
              <a:t> </a:t>
            </a:r>
            <a:r>
              <a:rPr lang="en-ID" dirty="0" err="1"/>
              <a:t>darah</a:t>
            </a:r>
            <a:r>
              <a:rPr lang="en-ID" dirty="0"/>
              <a:t> </a:t>
            </a:r>
            <a:r>
              <a:rPr lang="en-ID" dirty="0" err="1"/>
              <a:t>memungkinkan</a:t>
            </a:r>
            <a:r>
              <a:rPr lang="en-ID" dirty="0"/>
              <a:t> </a:t>
            </a:r>
            <a:r>
              <a:rPr lang="en-ID" dirty="0" err="1"/>
              <a:t>tekanan</a:t>
            </a:r>
            <a:r>
              <a:rPr lang="en-ID" dirty="0"/>
              <a:t> </a:t>
            </a:r>
            <a:r>
              <a:rPr lang="en-ID" dirty="0" err="1"/>
              <a:t>kembali</a:t>
            </a:r>
            <a:r>
              <a:rPr lang="en-ID" dirty="0"/>
              <a:t> normal </a:t>
            </a:r>
            <a:r>
              <a:rPr lang="en-ID" dirty="0" err="1"/>
              <a:t>selama</a:t>
            </a:r>
            <a:r>
              <a:rPr lang="en-ID" dirty="0"/>
              <a:t> </a:t>
            </a:r>
            <a:r>
              <a:rPr lang="en-ID" dirty="0" err="1"/>
              <a:t>beberapa</a:t>
            </a:r>
            <a:r>
              <a:rPr lang="en-ID" dirty="0"/>
              <a:t> </a:t>
            </a:r>
            <a:r>
              <a:rPr lang="en-ID" dirty="0" err="1"/>
              <a:t>menit</a:t>
            </a:r>
            <a:r>
              <a:rPr lang="en-ID" dirty="0"/>
              <a:t> </a:t>
            </a:r>
            <a:r>
              <a:rPr lang="en-ID" dirty="0" err="1"/>
              <a:t>hingga</a:t>
            </a:r>
            <a:r>
              <a:rPr lang="en-ID" dirty="0"/>
              <a:t> </a:t>
            </a:r>
            <a:r>
              <a:rPr lang="en-ID" dirty="0" err="1"/>
              <a:t>beberapa</a:t>
            </a:r>
            <a:r>
              <a:rPr lang="en-ID" dirty="0"/>
              <a:t> jam. </a:t>
            </a:r>
            <a:r>
              <a:rPr lang="en-ID" dirty="0" err="1"/>
              <a:t>Efek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ditunjukkan</a:t>
            </a:r>
            <a:r>
              <a:rPr lang="en-ID" dirty="0"/>
              <a:t> pada </a:t>
            </a:r>
            <a:r>
              <a:rPr lang="en-ID" b="1" dirty="0"/>
              <a:t>Gambar 15-2</a:t>
            </a:r>
            <a:r>
              <a:rPr lang="en-ID" dirty="0"/>
              <a:t>.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gambar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, </a:t>
            </a:r>
            <a:r>
              <a:rPr lang="en-ID" dirty="0" err="1"/>
              <a:t>kondisi</a:t>
            </a:r>
            <a:r>
              <a:rPr lang="en-ID" dirty="0"/>
              <a:t> </a:t>
            </a:r>
            <a:r>
              <a:rPr lang="en-ID" dirty="0" err="1"/>
              <a:t>tekanan</a:t>
            </a:r>
            <a:r>
              <a:rPr lang="en-ID" dirty="0"/>
              <a:t> </a:t>
            </a:r>
            <a:r>
              <a:rPr lang="en-ID" dirty="0" err="1"/>
              <a:t>direkam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segmen</a:t>
            </a:r>
            <a:r>
              <a:rPr lang="en-ID" dirty="0"/>
              <a:t> </a:t>
            </a:r>
            <a:r>
              <a:rPr lang="en-ID" dirty="0" err="1"/>
              <a:t>kecil</a:t>
            </a:r>
            <a:r>
              <a:rPr lang="en-ID" dirty="0"/>
              <a:t> vena yang </a:t>
            </a:r>
            <a:r>
              <a:rPr lang="en-ID" dirty="0" err="1"/>
              <a:t>disumbat</a:t>
            </a:r>
            <a:r>
              <a:rPr lang="en-ID" dirty="0"/>
              <a:t> di </a:t>
            </a:r>
            <a:r>
              <a:rPr lang="en-ID" dirty="0" err="1"/>
              <a:t>kedua</a:t>
            </a:r>
            <a:r>
              <a:rPr lang="en-ID" dirty="0"/>
              <a:t> </a:t>
            </a:r>
            <a:r>
              <a:rPr lang="en-ID" dirty="0" err="1"/>
              <a:t>ujungnya</a:t>
            </a:r>
            <a:r>
              <a:rPr lang="en-ID" dirty="0"/>
              <a:t>. Volume </a:t>
            </a:r>
            <a:r>
              <a:rPr lang="en-ID" dirty="0" err="1"/>
              <a:t>darah</a:t>
            </a:r>
            <a:r>
              <a:rPr lang="en-ID" dirty="0"/>
              <a:t> </a:t>
            </a:r>
            <a:r>
              <a:rPr lang="en-ID" dirty="0" err="1"/>
              <a:t>tambahan</a:t>
            </a:r>
            <a:r>
              <a:rPr lang="en-ID" dirty="0"/>
              <a:t> </a:t>
            </a:r>
            <a:r>
              <a:rPr lang="en-ID" dirty="0" err="1"/>
              <a:t>tiba-tiba</a:t>
            </a:r>
            <a:r>
              <a:rPr lang="en-ID" dirty="0"/>
              <a:t> </a:t>
            </a:r>
            <a:r>
              <a:rPr lang="en-ID" dirty="0" err="1"/>
              <a:t>disuntikkan</a:t>
            </a:r>
            <a:r>
              <a:rPr lang="en-ID" dirty="0"/>
              <a:t> </a:t>
            </a:r>
            <a:r>
              <a:rPr lang="en-ID" dirty="0" err="1"/>
              <a:t>hingga</a:t>
            </a:r>
            <a:r>
              <a:rPr lang="en-ID" dirty="0"/>
              <a:t> </a:t>
            </a:r>
            <a:r>
              <a:rPr lang="en-ID" dirty="0" err="1"/>
              <a:t>tekanan</a:t>
            </a:r>
            <a:r>
              <a:rPr lang="en-ID" dirty="0"/>
              <a:t> </a:t>
            </a:r>
            <a:r>
              <a:rPr lang="en-ID" dirty="0" err="1"/>
              <a:t>meningkat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5 </a:t>
            </a:r>
            <a:r>
              <a:rPr lang="en-ID" dirty="0" err="1"/>
              <a:t>menjadi</a:t>
            </a:r>
            <a:r>
              <a:rPr lang="en-ID" dirty="0"/>
              <a:t> 12 mmHg. </a:t>
            </a:r>
            <a:r>
              <a:rPr lang="en-ID" dirty="0" err="1"/>
              <a:t>Meskipun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 </a:t>
            </a:r>
            <a:r>
              <a:rPr lang="en-ID" dirty="0" err="1"/>
              <a:t>darah</a:t>
            </a:r>
            <a:r>
              <a:rPr lang="en-ID" dirty="0"/>
              <a:t> yang </a:t>
            </a:r>
            <a:r>
              <a:rPr lang="en-ID" dirty="0" err="1"/>
              <a:t>dikeluarkan</a:t>
            </a:r>
            <a:r>
              <a:rPr lang="en-ID" dirty="0"/>
              <a:t> </a:t>
            </a:r>
            <a:r>
              <a:rPr lang="en-ID" dirty="0" err="1"/>
              <a:t>setelah</a:t>
            </a:r>
            <a:r>
              <a:rPr lang="en-ID" dirty="0"/>
              <a:t> </a:t>
            </a:r>
            <a:r>
              <a:rPr lang="en-ID" dirty="0" err="1"/>
              <a:t>disuntikkan</a:t>
            </a:r>
            <a:r>
              <a:rPr lang="en-ID" dirty="0"/>
              <a:t>, </a:t>
            </a:r>
            <a:r>
              <a:rPr lang="en-ID" dirty="0" err="1"/>
              <a:t>tekanan</a:t>
            </a:r>
            <a:r>
              <a:rPr lang="en-ID" dirty="0"/>
              <a:t> </a:t>
            </a:r>
            <a:r>
              <a:rPr lang="en-ID" dirty="0" err="1"/>
              <a:t>mulai</a:t>
            </a:r>
            <a:r>
              <a:rPr lang="en-ID" dirty="0"/>
              <a:t> </a:t>
            </a:r>
            <a:r>
              <a:rPr lang="en-ID" dirty="0" err="1"/>
              <a:t>menurun</a:t>
            </a:r>
            <a:r>
              <a:rPr lang="en-ID" dirty="0"/>
              <a:t> </a:t>
            </a:r>
            <a:r>
              <a:rPr lang="en-ID" dirty="0" err="1"/>
              <a:t>segera</a:t>
            </a:r>
            <a:r>
              <a:rPr lang="en-ID" dirty="0"/>
              <a:t> dan </a:t>
            </a:r>
            <a:r>
              <a:rPr lang="en-ID" dirty="0" err="1"/>
              <a:t>mendekati</a:t>
            </a:r>
            <a:r>
              <a:rPr lang="en-ID" dirty="0"/>
              <a:t> </a:t>
            </a:r>
            <a:r>
              <a:rPr lang="en-ID" dirty="0" err="1"/>
              <a:t>sekitar</a:t>
            </a:r>
            <a:r>
              <a:rPr lang="en-ID" dirty="0"/>
              <a:t> 9 mmHg </a:t>
            </a:r>
            <a:r>
              <a:rPr lang="en-ID" dirty="0" err="1"/>
              <a:t>setelah</a:t>
            </a:r>
            <a:r>
              <a:rPr lang="en-ID" dirty="0"/>
              <a:t> </a:t>
            </a:r>
            <a:r>
              <a:rPr lang="en-ID" dirty="0" err="1"/>
              <a:t>beberapa</a:t>
            </a:r>
            <a:r>
              <a:rPr lang="en-ID" dirty="0"/>
              <a:t> </a:t>
            </a:r>
            <a:r>
              <a:rPr lang="en-ID" dirty="0" err="1"/>
              <a:t>menit</a:t>
            </a:r>
            <a:r>
              <a:rPr lang="en-ID" dirty="0"/>
              <a:t>.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demikian</a:t>
            </a:r>
            <a:r>
              <a:rPr lang="en-ID" dirty="0"/>
              <a:t>, volume </a:t>
            </a:r>
            <a:r>
              <a:rPr lang="en-ID" dirty="0" err="1"/>
              <a:t>darah</a:t>
            </a:r>
            <a:r>
              <a:rPr lang="en-ID" dirty="0"/>
              <a:t> yang </a:t>
            </a:r>
            <a:r>
              <a:rPr lang="en-ID" dirty="0" err="1"/>
              <a:t>disuntikkan</a:t>
            </a:r>
            <a:r>
              <a:rPr lang="en-ID" dirty="0"/>
              <a:t> </a:t>
            </a:r>
            <a:r>
              <a:rPr lang="en-ID" dirty="0" err="1"/>
              <a:t>menyebabkan</a:t>
            </a:r>
            <a:r>
              <a:rPr lang="en-ID" dirty="0"/>
              <a:t> </a:t>
            </a:r>
            <a:r>
              <a:rPr lang="en-ID" dirty="0" err="1"/>
              <a:t>distensi</a:t>
            </a:r>
            <a:r>
              <a:rPr lang="en-ID" dirty="0"/>
              <a:t> </a:t>
            </a:r>
            <a:r>
              <a:rPr lang="en-ID" dirty="0" err="1"/>
              <a:t>elastis</a:t>
            </a:r>
            <a:r>
              <a:rPr lang="en-ID" dirty="0"/>
              <a:t> vena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langsung</a:t>
            </a:r>
            <a:r>
              <a:rPr lang="en-ID" dirty="0"/>
              <a:t>, </a:t>
            </a:r>
            <a:r>
              <a:rPr lang="en-ID" dirty="0" err="1"/>
              <a:t>tetapi</a:t>
            </a:r>
            <a:r>
              <a:rPr lang="en-ID" dirty="0"/>
              <a:t> </a:t>
            </a:r>
            <a:r>
              <a:rPr lang="en-ID" dirty="0" err="1"/>
              <a:t>kemudian</a:t>
            </a:r>
            <a:r>
              <a:rPr lang="en-ID" dirty="0"/>
              <a:t> </a:t>
            </a:r>
            <a:r>
              <a:rPr lang="en-ID" dirty="0" err="1"/>
              <a:t>serat</a:t>
            </a:r>
            <a:r>
              <a:rPr lang="en-ID" dirty="0"/>
              <a:t> </a:t>
            </a:r>
            <a:r>
              <a:rPr lang="en-ID" dirty="0" err="1"/>
              <a:t>otot</a:t>
            </a:r>
            <a:r>
              <a:rPr lang="en-ID" dirty="0"/>
              <a:t> polos vena </a:t>
            </a:r>
            <a:r>
              <a:rPr lang="en-ID" dirty="0" err="1"/>
              <a:t>mulai</a:t>
            </a:r>
            <a:r>
              <a:rPr lang="en-ID" dirty="0"/>
              <a:t> </a:t>
            </a:r>
            <a:r>
              <a:rPr lang="en-ID" dirty="0" err="1"/>
              <a:t>merayap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panjang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panjang</a:t>
            </a:r>
            <a:r>
              <a:rPr lang="en-ID" dirty="0"/>
              <a:t>, dan </a:t>
            </a:r>
            <a:r>
              <a:rPr lang="en-ID" dirty="0" err="1"/>
              <a:t>ketegangannya</a:t>
            </a:r>
            <a:r>
              <a:rPr lang="en-ID" dirty="0"/>
              <a:t> pun </a:t>
            </a:r>
            <a:r>
              <a:rPr lang="en-ID" dirty="0" err="1"/>
              <a:t>menurun</a:t>
            </a:r>
            <a:r>
              <a:rPr lang="en-ID" dirty="0"/>
              <a:t>. </a:t>
            </a:r>
            <a:r>
              <a:rPr lang="en-ID" dirty="0" err="1"/>
              <a:t>Efek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karakteristik</a:t>
            </a:r>
            <a:r>
              <a:rPr lang="en-ID" dirty="0"/>
              <a:t> </a:t>
            </a:r>
            <a:r>
              <a:rPr lang="en-ID" dirty="0" err="1"/>
              <a:t>semua</a:t>
            </a:r>
            <a:r>
              <a:rPr lang="en-ID" dirty="0"/>
              <a:t> </a:t>
            </a:r>
            <a:r>
              <a:rPr lang="en-ID" dirty="0" err="1"/>
              <a:t>otot</a:t>
            </a:r>
            <a:r>
              <a:rPr lang="en-ID" dirty="0"/>
              <a:t> polos dan </a:t>
            </a:r>
            <a:r>
              <a:rPr lang="en-ID" dirty="0" err="1"/>
              <a:t>disebut</a:t>
            </a:r>
            <a:r>
              <a:rPr lang="en-ID" dirty="0"/>
              <a:t> </a:t>
            </a:r>
            <a:r>
              <a:rPr lang="en-ID" i="1" dirty="0"/>
              <a:t>Stress-Relaxation</a:t>
            </a:r>
            <a:r>
              <a:rPr lang="en-ID" dirty="0"/>
              <a:t>, </a:t>
            </a:r>
            <a:r>
              <a:rPr lang="en-ID" dirty="0" err="1"/>
              <a:t>seperti</a:t>
            </a:r>
            <a:r>
              <a:rPr lang="en-ID" dirty="0"/>
              <a:t>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dijelaskan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chapter 8.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8525FA-42F7-4F63-0583-0A2C6E3409B1}"/>
              </a:ext>
            </a:extLst>
          </p:cNvPr>
          <p:cNvSpPr txBox="1"/>
          <p:nvPr/>
        </p:nvSpPr>
        <p:spPr>
          <a:xfrm>
            <a:off x="225532" y="6311900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D" dirty="0" err="1"/>
              <a:t>Sumber</a:t>
            </a:r>
            <a:r>
              <a:rPr lang="en-ID" dirty="0"/>
              <a:t>: </a:t>
            </a:r>
            <a:r>
              <a:rPr lang="en-ID" dirty="0" err="1"/>
              <a:t>guyton</a:t>
            </a:r>
            <a:r>
              <a:rPr lang="en-ID" dirty="0"/>
              <a:t> and hall physiology 14</a:t>
            </a:r>
            <a:r>
              <a:rPr lang="en-ID" baseline="30000" dirty="0"/>
              <a:t>th</a:t>
            </a:r>
            <a:r>
              <a:rPr lang="en-ID" dirty="0"/>
              <a:t> edition, 2020 </a:t>
            </a:r>
          </a:p>
        </p:txBody>
      </p:sp>
    </p:spTree>
    <p:extLst>
      <p:ext uri="{BB962C8B-B14F-4D97-AF65-F5344CB8AC3E}">
        <p14:creationId xmlns:p14="http://schemas.microsoft.com/office/powerpoint/2010/main" val="1748688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A3B6C-32E0-82E7-93EC-C3FA81CB2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0C08B-842A-C554-F0D0-D800F828B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935" y="1365476"/>
            <a:ext cx="5385619" cy="15547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D" sz="2000" b="1" dirty="0"/>
              <a:t>GAMBAR 15-2 </a:t>
            </a:r>
            <a:r>
              <a:rPr lang="en-ID" sz="2000" dirty="0" err="1"/>
              <a:t>Efek</a:t>
            </a:r>
            <a:r>
              <a:rPr lang="en-ID" sz="2000" dirty="0"/>
              <a:t> pada </a:t>
            </a:r>
            <a:r>
              <a:rPr lang="en-ID" sz="2000" dirty="0" err="1"/>
              <a:t>tekanan</a:t>
            </a:r>
            <a:r>
              <a:rPr lang="en-ID" sz="2000" dirty="0"/>
              <a:t> </a:t>
            </a:r>
            <a:r>
              <a:rPr lang="en-ID" sz="2000" dirty="0" err="1"/>
              <a:t>intravaskular</a:t>
            </a:r>
            <a:r>
              <a:rPr lang="en-ID" sz="2000" dirty="0"/>
              <a:t> </a:t>
            </a:r>
            <a:r>
              <a:rPr lang="en-ID" sz="2000" dirty="0" err="1"/>
              <a:t>dengan</a:t>
            </a:r>
            <a:r>
              <a:rPr lang="en-ID" sz="2000" dirty="0"/>
              <a:t> </a:t>
            </a:r>
            <a:r>
              <a:rPr lang="en-ID" sz="2000" dirty="0" err="1"/>
              <a:t>menyuntikkan</a:t>
            </a:r>
            <a:r>
              <a:rPr lang="en-ID" sz="2000" dirty="0"/>
              <a:t> </a:t>
            </a:r>
            <a:r>
              <a:rPr lang="en-ID" sz="2000" dirty="0" err="1"/>
              <a:t>sejumlah</a:t>
            </a:r>
            <a:r>
              <a:rPr lang="en-ID" sz="2000" dirty="0"/>
              <a:t> volume </a:t>
            </a:r>
            <a:r>
              <a:rPr lang="en-ID" sz="2000" dirty="0" err="1"/>
              <a:t>darah</a:t>
            </a:r>
            <a:r>
              <a:rPr lang="en-ID" sz="2000" dirty="0"/>
              <a:t> </a:t>
            </a:r>
            <a:r>
              <a:rPr lang="en-ID" sz="2000" dirty="0" err="1"/>
              <a:t>ke</a:t>
            </a:r>
            <a:r>
              <a:rPr lang="en-ID" sz="2000" dirty="0"/>
              <a:t> </a:t>
            </a:r>
            <a:r>
              <a:rPr lang="en-ID" sz="2000" dirty="0" err="1"/>
              <a:t>segmen</a:t>
            </a:r>
            <a:r>
              <a:rPr lang="en-ID" sz="2000" dirty="0"/>
              <a:t> vena dan </a:t>
            </a:r>
            <a:r>
              <a:rPr lang="en-ID" sz="2000" dirty="0" err="1"/>
              <a:t>kemudian</a:t>
            </a:r>
            <a:r>
              <a:rPr lang="en-ID" sz="2000" dirty="0"/>
              <a:t> </a:t>
            </a:r>
            <a:r>
              <a:rPr lang="en-ID" sz="2000" dirty="0" err="1"/>
              <a:t>membuang</a:t>
            </a:r>
            <a:r>
              <a:rPr lang="en-ID" sz="2000" dirty="0"/>
              <a:t> </a:t>
            </a:r>
            <a:r>
              <a:rPr lang="en-ID" sz="2000" dirty="0" err="1"/>
              <a:t>kelebihan</a:t>
            </a:r>
            <a:r>
              <a:rPr lang="en-ID" sz="2000" dirty="0"/>
              <a:t> </a:t>
            </a:r>
            <a:r>
              <a:rPr lang="en-ID" sz="2000" dirty="0" err="1"/>
              <a:t>darah</a:t>
            </a:r>
            <a:r>
              <a:rPr lang="en-ID" sz="2000" dirty="0"/>
              <a:t>, </a:t>
            </a:r>
            <a:r>
              <a:rPr lang="en-ID" sz="2000" dirty="0" err="1"/>
              <a:t>menunjukkan</a:t>
            </a:r>
            <a:r>
              <a:rPr lang="en-ID" sz="2000" dirty="0"/>
              <a:t> </a:t>
            </a:r>
            <a:r>
              <a:rPr lang="en-ID" sz="2000" dirty="0" err="1"/>
              <a:t>prinsip</a:t>
            </a:r>
            <a:r>
              <a:rPr lang="en-ID" sz="2000" dirty="0"/>
              <a:t> </a:t>
            </a:r>
            <a:r>
              <a:rPr lang="en-ID" sz="2000" dirty="0" err="1"/>
              <a:t>komplians</a:t>
            </a:r>
            <a:r>
              <a:rPr lang="en-ID" sz="2000" dirty="0"/>
              <a:t> yang </a:t>
            </a:r>
            <a:r>
              <a:rPr lang="en-ID" sz="2000" dirty="0" err="1"/>
              <a:t>tertunda</a:t>
            </a:r>
            <a:r>
              <a:rPr lang="en-ID" sz="20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A5ABD6-F0C3-7EC9-D594-71728D5DE7D4}"/>
              </a:ext>
            </a:extLst>
          </p:cNvPr>
          <p:cNvSpPr txBox="1"/>
          <p:nvPr/>
        </p:nvSpPr>
        <p:spPr>
          <a:xfrm>
            <a:off x="225532" y="6311900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D" dirty="0" err="1"/>
              <a:t>Sumber</a:t>
            </a:r>
            <a:r>
              <a:rPr lang="en-ID" dirty="0"/>
              <a:t>: </a:t>
            </a:r>
            <a:r>
              <a:rPr lang="en-ID" dirty="0" err="1"/>
              <a:t>guyton</a:t>
            </a:r>
            <a:r>
              <a:rPr lang="en-ID" dirty="0"/>
              <a:t> and hall physiology 14</a:t>
            </a:r>
            <a:r>
              <a:rPr lang="en-ID" baseline="30000" dirty="0"/>
              <a:t>th</a:t>
            </a:r>
            <a:r>
              <a:rPr lang="en-ID" dirty="0"/>
              <a:t> edition, 2020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5C2A65-A170-6B41-43F2-27696312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464" y="667966"/>
            <a:ext cx="4453353" cy="333332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960C9B-FCA4-6D4A-9ADC-EF0AA83827B2}"/>
              </a:ext>
            </a:extLst>
          </p:cNvPr>
          <p:cNvSpPr txBox="1">
            <a:spLocks/>
          </p:cNvSpPr>
          <p:nvPr/>
        </p:nvSpPr>
        <p:spPr>
          <a:xfrm>
            <a:off x="1025424" y="4260666"/>
            <a:ext cx="10035866" cy="2051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D" sz="2000" b="1" dirty="0" err="1"/>
              <a:t>Komplians</a:t>
            </a:r>
            <a:r>
              <a:rPr lang="en-ID" sz="2000" b="1" dirty="0"/>
              <a:t> yang </a:t>
            </a:r>
            <a:r>
              <a:rPr lang="en-ID" sz="2000" b="1" dirty="0" err="1"/>
              <a:t>tertunda</a:t>
            </a:r>
            <a:r>
              <a:rPr lang="en-ID" sz="2000" b="1" dirty="0"/>
              <a:t> </a:t>
            </a:r>
            <a:r>
              <a:rPr lang="en-ID" sz="2000" dirty="0" err="1"/>
              <a:t>merupakan</a:t>
            </a:r>
            <a:r>
              <a:rPr lang="en-ID" sz="2000" dirty="0"/>
              <a:t> </a:t>
            </a:r>
            <a:r>
              <a:rPr lang="en-ID" sz="2000" dirty="0" err="1"/>
              <a:t>mekanisme</a:t>
            </a:r>
            <a:r>
              <a:rPr lang="en-ID" sz="2000" dirty="0"/>
              <a:t> yang </a:t>
            </a:r>
            <a:r>
              <a:rPr lang="en-ID" sz="2000" dirty="0" err="1"/>
              <a:t>berharga</a:t>
            </a:r>
            <a:r>
              <a:rPr lang="en-ID" sz="2000" dirty="0"/>
              <a:t> di mana </a:t>
            </a:r>
            <a:r>
              <a:rPr lang="en-ID" sz="2000" dirty="0" err="1"/>
              <a:t>sirkulasi</a:t>
            </a:r>
            <a:r>
              <a:rPr lang="en-ID" sz="2000" dirty="0"/>
              <a:t> </a:t>
            </a:r>
            <a:r>
              <a:rPr lang="en-ID" sz="2000" dirty="0" err="1"/>
              <a:t>dapat</a:t>
            </a:r>
            <a:r>
              <a:rPr lang="en-ID" sz="2000" dirty="0"/>
              <a:t> </a:t>
            </a:r>
            <a:r>
              <a:rPr lang="en-ID" sz="2000" dirty="0" err="1"/>
              <a:t>menampung</a:t>
            </a:r>
            <a:r>
              <a:rPr lang="en-ID" sz="2000" dirty="0"/>
              <a:t> </a:t>
            </a:r>
            <a:r>
              <a:rPr lang="en-ID" sz="2000" dirty="0" err="1"/>
              <a:t>darah</a:t>
            </a:r>
            <a:r>
              <a:rPr lang="en-ID" sz="2000" dirty="0"/>
              <a:t> </a:t>
            </a:r>
            <a:r>
              <a:rPr lang="en-ID" sz="2000" dirty="0" err="1"/>
              <a:t>tambahan</a:t>
            </a:r>
            <a:r>
              <a:rPr lang="en-ID" sz="2000" dirty="0"/>
              <a:t> </a:t>
            </a:r>
            <a:r>
              <a:rPr lang="en-ID" sz="2000" dirty="0" err="1"/>
              <a:t>bila</a:t>
            </a:r>
            <a:r>
              <a:rPr lang="en-ID" sz="2000" dirty="0"/>
              <a:t> </a:t>
            </a:r>
            <a:r>
              <a:rPr lang="en-ID" sz="2000" dirty="0" err="1"/>
              <a:t>diperlukan</a:t>
            </a:r>
            <a:r>
              <a:rPr lang="en-ID" sz="2000" dirty="0"/>
              <a:t>, </a:t>
            </a:r>
            <a:r>
              <a:rPr lang="en-ID" sz="2000" dirty="0" err="1"/>
              <a:t>seperti</a:t>
            </a:r>
            <a:r>
              <a:rPr lang="en-ID" sz="2000" dirty="0"/>
              <a:t> </a:t>
            </a:r>
            <a:r>
              <a:rPr lang="en-ID" sz="2000" dirty="0" err="1"/>
              <a:t>setelah</a:t>
            </a:r>
            <a:r>
              <a:rPr lang="en-ID" sz="2000" dirty="0"/>
              <a:t> </a:t>
            </a:r>
            <a:r>
              <a:rPr lang="en-ID" sz="2000" dirty="0" err="1"/>
              <a:t>transfusi</a:t>
            </a:r>
            <a:r>
              <a:rPr lang="en-ID" sz="2000" dirty="0"/>
              <a:t> </a:t>
            </a:r>
            <a:r>
              <a:rPr lang="en-ID" sz="2000" dirty="0" err="1"/>
              <a:t>darah</a:t>
            </a:r>
            <a:r>
              <a:rPr lang="en-ID" sz="2000" dirty="0"/>
              <a:t> </a:t>
            </a:r>
            <a:r>
              <a:rPr lang="en-ID" sz="2000" dirty="0" err="1"/>
              <a:t>dalam</a:t>
            </a:r>
            <a:r>
              <a:rPr lang="en-ID" sz="2000" dirty="0"/>
              <a:t> </a:t>
            </a:r>
            <a:r>
              <a:rPr lang="en-ID" sz="2000" dirty="0" err="1"/>
              <a:t>jumlah</a:t>
            </a:r>
            <a:r>
              <a:rPr lang="en-ID" sz="2000" dirty="0"/>
              <a:t> </a:t>
            </a:r>
            <a:r>
              <a:rPr lang="en-ID" sz="2000" dirty="0" err="1"/>
              <a:t>besar</a:t>
            </a:r>
            <a:r>
              <a:rPr lang="en-ID" sz="2000" dirty="0"/>
              <a:t>. </a:t>
            </a:r>
            <a:r>
              <a:rPr lang="en-ID" sz="2000" b="1" dirty="0" err="1"/>
              <a:t>Komplians</a:t>
            </a:r>
            <a:r>
              <a:rPr lang="en-ID" sz="2000" b="1" dirty="0"/>
              <a:t> yang </a:t>
            </a:r>
            <a:r>
              <a:rPr lang="en-ID" sz="2000" b="1" dirty="0" err="1"/>
              <a:t>tertunda</a:t>
            </a:r>
            <a:r>
              <a:rPr lang="en-ID" sz="2000" b="1" dirty="0"/>
              <a:t> </a:t>
            </a:r>
            <a:r>
              <a:rPr lang="en-ID" sz="2000" dirty="0" err="1"/>
              <a:t>dalam</a:t>
            </a:r>
            <a:r>
              <a:rPr lang="en-ID" sz="2000" dirty="0"/>
              <a:t> </a:t>
            </a:r>
            <a:r>
              <a:rPr lang="en-ID" sz="2000" dirty="0" err="1"/>
              <a:t>arah</a:t>
            </a:r>
            <a:r>
              <a:rPr lang="en-ID" sz="2000" dirty="0"/>
              <a:t> </a:t>
            </a:r>
            <a:r>
              <a:rPr lang="en-ID" sz="2000" dirty="0" err="1"/>
              <a:t>sebaliknya</a:t>
            </a:r>
            <a:r>
              <a:rPr lang="en-ID" sz="2000" dirty="0"/>
              <a:t> </a:t>
            </a:r>
            <a:r>
              <a:rPr lang="en-ID" sz="2000" dirty="0" err="1"/>
              <a:t>merupakan</a:t>
            </a:r>
            <a:r>
              <a:rPr lang="en-ID" sz="2000" dirty="0"/>
              <a:t> salah </a:t>
            </a:r>
            <a:r>
              <a:rPr lang="en-ID" sz="2000" dirty="0" err="1"/>
              <a:t>satu</a:t>
            </a:r>
            <a:r>
              <a:rPr lang="en-ID" sz="2000" dirty="0"/>
              <a:t> </a:t>
            </a:r>
            <a:r>
              <a:rPr lang="en-ID" sz="2000" dirty="0" err="1"/>
              <a:t>cara</a:t>
            </a:r>
            <a:r>
              <a:rPr lang="en-ID" sz="2000" dirty="0"/>
              <a:t> </a:t>
            </a:r>
            <a:r>
              <a:rPr lang="en-ID" sz="2000" dirty="0" err="1"/>
              <a:t>sirkulasi</a:t>
            </a:r>
            <a:r>
              <a:rPr lang="en-ID" sz="2000" dirty="0"/>
              <a:t> </a:t>
            </a:r>
            <a:r>
              <a:rPr lang="en-ID" sz="2000" dirty="0" err="1"/>
              <a:t>secara</a:t>
            </a:r>
            <a:r>
              <a:rPr lang="en-ID" sz="2000" dirty="0"/>
              <a:t> </a:t>
            </a:r>
            <a:r>
              <a:rPr lang="en-ID" sz="2000" dirty="0" err="1"/>
              <a:t>otomatis</a:t>
            </a:r>
            <a:r>
              <a:rPr lang="en-ID" sz="2000" dirty="0"/>
              <a:t> </a:t>
            </a:r>
            <a:r>
              <a:rPr lang="en-ID" sz="2000" dirty="0" err="1"/>
              <a:t>menyesuaikan</a:t>
            </a:r>
            <a:r>
              <a:rPr lang="en-ID" sz="2000" dirty="0"/>
              <a:t> </a:t>
            </a:r>
            <a:r>
              <a:rPr lang="en-ID" sz="2000" dirty="0" err="1"/>
              <a:t>diri</a:t>
            </a:r>
            <a:r>
              <a:rPr lang="en-ID" sz="2000" dirty="0"/>
              <a:t> </a:t>
            </a:r>
            <a:r>
              <a:rPr lang="en-ID" sz="2000" dirty="0" err="1"/>
              <a:t>selama</a:t>
            </a:r>
            <a:r>
              <a:rPr lang="en-ID" sz="2000" dirty="0"/>
              <a:t> </a:t>
            </a:r>
            <a:r>
              <a:rPr lang="en-ID" sz="2000" dirty="0" err="1"/>
              <a:t>beberapa</a:t>
            </a:r>
            <a:r>
              <a:rPr lang="en-ID" sz="2000" dirty="0"/>
              <a:t> </a:t>
            </a:r>
            <a:r>
              <a:rPr lang="en-ID" sz="2000" dirty="0" err="1"/>
              <a:t>menit</a:t>
            </a:r>
            <a:r>
              <a:rPr lang="en-ID" sz="2000" dirty="0"/>
              <a:t> </a:t>
            </a:r>
            <a:r>
              <a:rPr lang="en-ID" sz="2000" dirty="0" err="1"/>
              <a:t>atau</a:t>
            </a:r>
            <a:r>
              <a:rPr lang="en-ID" sz="2000" dirty="0"/>
              <a:t> jam </a:t>
            </a:r>
            <a:r>
              <a:rPr lang="en-ID" sz="2000" dirty="0" err="1"/>
              <a:t>terhadap</a:t>
            </a:r>
            <a:r>
              <a:rPr lang="en-ID" sz="2000" dirty="0"/>
              <a:t> </a:t>
            </a:r>
            <a:r>
              <a:rPr lang="en-ID" sz="2000" dirty="0" err="1"/>
              <a:t>berkurangnya</a:t>
            </a:r>
            <a:r>
              <a:rPr lang="en-ID" sz="2000" dirty="0"/>
              <a:t> volume </a:t>
            </a:r>
            <a:r>
              <a:rPr lang="en-ID" sz="2000" dirty="0" err="1"/>
              <a:t>darah</a:t>
            </a:r>
            <a:r>
              <a:rPr lang="en-ID" sz="2000" dirty="0"/>
              <a:t> </a:t>
            </a:r>
            <a:r>
              <a:rPr lang="en-ID" sz="2000" dirty="0" err="1"/>
              <a:t>setelah</a:t>
            </a:r>
            <a:r>
              <a:rPr lang="en-ID" sz="2000" dirty="0"/>
              <a:t> </a:t>
            </a:r>
            <a:r>
              <a:rPr lang="en-ID" sz="2000" dirty="0" err="1"/>
              <a:t>pendarahan</a:t>
            </a:r>
            <a:r>
              <a:rPr lang="en-ID" sz="2000" dirty="0"/>
              <a:t> </a:t>
            </a:r>
            <a:r>
              <a:rPr lang="en-ID" sz="2000" dirty="0" err="1"/>
              <a:t>serius</a:t>
            </a:r>
            <a:r>
              <a:rPr lang="en-ID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0588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D522F-6DFF-40D3-C6A0-70AA8166E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FC7EE-0A5A-D1C6-8D86-6A3B3DE1D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D" b="1" dirty="0" err="1"/>
              <a:t>Denyut</a:t>
            </a:r>
            <a:r>
              <a:rPr lang="en-ID" b="1" dirty="0"/>
              <a:t> </a:t>
            </a:r>
            <a:r>
              <a:rPr lang="en-ID" b="1" dirty="0" err="1"/>
              <a:t>Tekanan</a:t>
            </a:r>
            <a:r>
              <a:rPr lang="en-ID" b="1" dirty="0"/>
              <a:t> </a:t>
            </a:r>
            <a:r>
              <a:rPr lang="en-ID" b="1" dirty="0" err="1"/>
              <a:t>Arteri</a:t>
            </a:r>
            <a:r>
              <a:rPr lang="en-ID" b="1" dirty="0"/>
              <a:t>/Arterial Pressure Pulsations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455BD-0171-D10B-7614-0934FF046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D" dirty="0" err="1"/>
              <a:t>Setiap</a:t>
            </a:r>
            <a:r>
              <a:rPr lang="en-ID" dirty="0"/>
              <a:t> kali </a:t>
            </a:r>
            <a:r>
              <a:rPr lang="en-ID" dirty="0" err="1"/>
              <a:t>jantung</a:t>
            </a:r>
            <a:r>
              <a:rPr lang="en-ID" dirty="0"/>
              <a:t> </a:t>
            </a:r>
            <a:r>
              <a:rPr lang="en-ID" dirty="0" err="1"/>
              <a:t>berdetak</a:t>
            </a:r>
            <a:r>
              <a:rPr lang="en-ID" dirty="0"/>
              <a:t>, </a:t>
            </a:r>
            <a:r>
              <a:rPr lang="en-ID" dirty="0" err="1"/>
              <a:t>aliran</a:t>
            </a:r>
            <a:r>
              <a:rPr lang="en-ID" dirty="0"/>
              <a:t> </a:t>
            </a:r>
            <a:r>
              <a:rPr lang="en-ID" dirty="0" err="1"/>
              <a:t>darah</a:t>
            </a:r>
            <a:r>
              <a:rPr lang="en-ID" dirty="0"/>
              <a:t> </a:t>
            </a:r>
            <a:r>
              <a:rPr lang="en-ID" dirty="0" err="1"/>
              <a:t>baru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mengisi</a:t>
            </a:r>
            <a:r>
              <a:rPr lang="en-ID" dirty="0"/>
              <a:t> </a:t>
            </a:r>
            <a:r>
              <a:rPr lang="en-ID" dirty="0" err="1"/>
              <a:t>arteri</a:t>
            </a:r>
            <a:r>
              <a:rPr lang="en-ID" dirty="0"/>
              <a:t>. Jika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arteri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diregangkan</a:t>
            </a:r>
            <a:r>
              <a:rPr lang="en-ID" dirty="0"/>
              <a:t>, </a:t>
            </a:r>
            <a:r>
              <a:rPr lang="en-ID" dirty="0" err="1"/>
              <a:t>semua</a:t>
            </a:r>
            <a:r>
              <a:rPr lang="en-ID" dirty="0"/>
              <a:t> </a:t>
            </a:r>
            <a:r>
              <a:rPr lang="en-ID" dirty="0" err="1"/>
              <a:t>darah</a:t>
            </a:r>
            <a:r>
              <a:rPr lang="en-ID" dirty="0"/>
              <a:t> </a:t>
            </a:r>
            <a:r>
              <a:rPr lang="en-ID" dirty="0" err="1"/>
              <a:t>baru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mengalir</a:t>
            </a:r>
            <a:r>
              <a:rPr lang="en-ID" dirty="0"/>
              <a:t> </a:t>
            </a:r>
            <a:r>
              <a:rPr lang="en-ID" dirty="0" err="1"/>
              <a:t>melalui</a:t>
            </a:r>
            <a:r>
              <a:rPr lang="en-ID" dirty="0"/>
              <a:t> </a:t>
            </a:r>
            <a:r>
              <a:rPr lang="en-ID" dirty="0" err="1"/>
              <a:t>pembuluh</a:t>
            </a:r>
            <a:r>
              <a:rPr lang="en-ID" dirty="0"/>
              <a:t> </a:t>
            </a:r>
            <a:r>
              <a:rPr lang="en-ID" dirty="0" err="1"/>
              <a:t>darah</a:t>
            </a:r>
            <a:r>
              <a:rPr lang="en-ID" dirty="0"/>
              <a:t> </a:t>
            </a:r>
            <a:r>
              <a:rPr lang="en-ID" dirty="0" err="1"/>
              <a:t>perifer</a:t>
            </a:r>
            <a:r>
              <a:rPr lang="en-ID" dirty="0"/>
              <a:t> </a:t>
            </a:r>
            <a:r>
              <a:rPr lang="en-ID" dirty="0" err="1"/>
              <a:t>hampir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seketika</a:t>
            </a:r>
            <a:r>
              <a:rPr lang="en-ID" dirty="0"/>
              <a:t>,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selama</a:t>
            </a:r>
            <a:r>
              <a:rPr lang="en-ID" dirty="0"/>
              <a:t> </a:t>
            </a:r>
            <a:r>
              <a:rPr lang="en-ID" dirty="0" err="1"/>
              <a:t>sistol</a:t>
            </a:r>
            <a:r>
              <a:rPr lang="en-ID" dirty="0"/>
              <a:t> </a:t>
            </a:r>
            <a:r>
              <a:rPr lang="en-ID" dirty="0" err="1"/>
              <a:t>jantung</a:t>
            </a:r>
            <a:r>
              <a:rPr lang="en-ID" dirty="0"/>
              <a:t>, dan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 </a:t>
            </a:r>
            <a:r>
              <a:rPr lang="en-ID" dirty="0" err="1"/>
              <a:t>aliran</a:t>
            </a:r>
            <a:r>
              <a:rPr lang="en-ID" dirty="0"/>
              <a:t> yang </a:t>
            </a:r>
            <a:r>
              <a:rPr lang="en-ID" dirty="0" err="1"/>
              <a:t>terjadi</a:t>
            </a:r>
            <a:r>
              <a:rPr lang="en-ID" dirty="0"/>
              <a:t> </a:t>
            </a:r>
            <a:r>
              <a:rPr lang="en-ID" dirty="0" err="1"/>
              <a:t>selama</a:t>
            </a:r>
            <a:r>
              <a:rPr lang="en-ID" dirty="0"/>
              <a:t> </a:t>
            </a:r>
            <a:r>
              <a:rPr lang="en-ID" dirty="0" err="1"/>
              <a:t>diastol</a:t>
            </a:r>
            <a:r>
              <a:rPr lang="en-ID" dirty="0"/>
              <a:t>. </a:t>
            </a:r>
            <a:r>
              <a:rPr lang="en-ID" dirty="0" err="1"/>
              <a:t>Namun</a:t>
            </a:r>
            <a:r>
              <a:rPr lang="en-ID" dirty="0"/>
              <a:t>, </a:t>
            </a:r>
            <a:r>
              <a:rPr lang="en-ID" dirty="0" err="1"/>
              <a:t>komplians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cabang-cabang</a:t>
            </a:r>
            <a:r>
              <a:rPr lang="en-ID" dirty="0"/>
              <a:t> </a:t>
            </a:r>
            <a:r>
              <a:rPr lang="en-ID" dirty="0" err="1"/>
              <a:t>arteri</a:t>
            </a:r>
            <a:r>
              <a:rPr lang="en-ID" dirty="0"/>
              <a:t> </a:t>
            </a:r>
            <a:r>
              <a:rPr lang="en-ID" dirty="0" err="1"/>
              <a:t>biasanya</a:t>
            </a:r>
            <a:r>
              <a:rPr lang="en-ID" dirty="0"/>
              <a:t> </a:t>
            </a:r>
            <a:r>
              <a:rPr lang="en-ID" dirty="0" err="1"/>
              <a:t>mengurangi</a:t>
            </a:r>
            <a:r>
              <a:rPr lang="en-ID" dirty="0"/>
              <a:t> </a:t>
            </a:r>
            <a:r>
              <a:rPr lang="en-ID" i="1" dirty="0"/>
              <a:t>pressure pulsations </a:t>
            </a:r>
            <a:r>
              <a:rPr lang="en-ID" dirty="0" err="1"/>
              <a:t>hingga</a:t>
            </a:r>
            <a:r>
              <a:rPr lang="en-ID" dirty="0"/>
              <a:t> </a:t>
            </a:r>
            <a:r>
              <a:rPr lang="en-ID" dirty="0" err="1"/>
              <a:t>hampir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 </a:t>
            </a:r>
            <a:r>
              <a:rPr lang="en-ID" i="1" dirty="0"/>
              <a:t>pulsations</a:t>
            </a:r>
            <a:r>
              <a:rPr lang="en-ID" dirty="0"/>
              <a:t> pada </a:t>
            </a:r>
            <a:r>
              <a:rPr lang="en-ID" dirty="0" err="1"/>
              <a:t>saat</a:t>
            </a:r>
            <a:r>
              <a:rPr lang="en-ID" dirty="0"/>
              <a:t> </a:t>
            </a:r>
            <a:r>
              <a:rPr lang="en-ID" dirty="0" err="1"/>
              <a:t>darah</a:t>
            </a:r>
            <a:r>
              <a:rPr lang="en-ID" dirty="0"/>
              <a:t> </a:t>
            </a:r>
            <a:r>
              <a:rPr lang="en-ID" dirty="0" err="1"/>
              <a:t>mencapai</a:t>
            </a:r>
            <a:r>
              <a:rPr lang="en-ID" dirty="0"/>
              <a:t> </a:t>
            </a:r>
            <a:r>
              <a:rPr lang="en-ID" dirty="0" err="1"/>
              <a:t>kapiler</a:t>
            </a:r>
            <a:r>
              <a:rPr lang="en-ID" dirty="0"/>
              <a:t>; oleh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, </a:t>
            </a:r>
            <a:r>
              <a:rPr lang="en-ID" dirty="0" err="1"/>
              <a:t>aliran</a:t>
            </a:r>
            <a:r>
              <a:rPr lang="en-ID" dirty="0"/>
              <a:t> </a:t>
            </a:r>
            <a:r>
              <a:rPr lang="en-ID" dirty="0" err="1"/>
              <a:t>darah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</a:t>
            </a:r>
            <a:r>
              <a:rPr lang="en-ID" dirty="0" err="1"/>
              <a:t>sebagian</a:t>
            </a:r>
            <a:r>
              <a:rPr lang="en-ID" dirty="0"/>
              <a:t>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bersifat</a:t>
            </a:r>
            <a:r>
              <a:rPr lang="en-ID" dirty="0"/>
              <a:t> </a:t>
            </a:r>
            <a:r>
              <a:rPr lang="en-ID" dirty="0" err="1"/>
              <a:t>kontinu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i="1" dirty="0"/>
              <a:t>pulsation</a:t>
            </a:r>
            <a:r>
              <a:rPr lang="en-ID" dirty="0"/>
              <a:t> yang sangat </a:t>
            </a:r>
            <a:r>
              <a:rPr lang="en-ID" dirty="0" err="1"/>
              <a:t>kecil</a:t>
            </a:r>
            <a:r>
              <a:rPr lang="en-ID" dirty="0"/>
              <a:t>/</a:t>
            </a:r>
            <a:r>
              <a:rPr lang="en-ID" dirty="0" err="1"/>
              <a:t>sedikit</a:t>
            </a:r>
            <a:r>
              <a:rPr lang="en-ID" dirty="0"/>
              <a:t>.</a:t>
            </a:r>
          </a:p>
          <a:p>
            <a:pPr marL="0" indent="0">
              <a:buNone/>
            </a:pPr>
            <a:r>
              <a:rPr lang="en-ID" i="1" dirty="0"/>
              <a:t>Pressure pulsations </a:t>
            </a:r>
            <a:r>
              <a:rPr lang="en-ID" dirty="0"/>
              <a:t>pada </a:t>
            </a:r>
            <a:r>
              <a:rPr lang="en-ID" dirty="0" err="1"/>
              <a:t>pangkal</a:t>
            </a:r>
            <a:r>
              <a:rPr lang="en-ID" dirty="0"/>
              <a:t> aorta </a:t>
            </a:r>
            <a:r>
              <a:rPr lang="en-ID" dirty="0" err="1"/>
              <a:t>diilustrasikan</a:t>
            </a:r>
            <a:r>
              <a:rPr lang="en-ID" dirty="0"/>
              <a:t> pada </a:t>
            </a:r>
            <a:r>
              <a:rPr lang="en-ID" b="1" dirty="0"/>
              <a:t>Gambar 15-3</a:t>
            </a:r>
            <a:r>
              <a:rPr lang="en-ID" dirty="0"/>
              <a:t>. Pada orang </a:t>
            </a:r>
            <a:r>
              <a:rPr lang="en-ID" dirty="0" err="1"/>
              <a:t>dewasa</a:t>
            </a:r>
            <a:r>
              <a:rPr lang="en-ID" dirty="0"/>
              <a:t> </a:t>
            </a:r>
            <a:r>
              <a:rPr lang="en-ID" dirty="0" err="1"/>
              <a:t>muda</a:t>
            </a:r>
            <a:r>
              <a:rPr lang="en-ID" dirty="0"/>
              <a:t> yang </a:t>
            </a:r>
            <a:r>
              <a:rPr lang="en-ID" dirty="0" err="1"/>
              <a:t>sehat</a:t>
            </a:r>
            <a:r>
              <a:rPr lang="en-ID" dirty="0"/>
              <a:t>, </a:t>
            </a:r>
            <a:r>
              <a:rPr lang="en-ID" dirty="0" err="1"/>
              <a:t>tekanan</a:t>
            </a:r>
            <a:r>
              <a:rPr lang="en-ID" dirty="0"/>
              <a:t> di </a:t>
            </a:r>
            <a:r>
              <a:rPr lang="en-ID" dirty="0" err="1"/>
              <a:t>puncak</a:t>
            </a:r>
            <a:r>
              <a:rPr lang="en-ID" dirty="0"/>
              <a:t>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denyut</a:t>
            </a:r>
            <a:r>
              <a:rPr lang="en-ID" dirty="0"/>
              <a:t>, yang </a:t>
            </a:r>
            <a:r>
              <a:rPr lang="en-ID" dirty="0" err="1"/>
              <a:t>disebut</a:t>
            </a:r>
            <a:r>
              <a:rPr lang="en-ID" dirty="0"/>
              <a:t> </a:t>
            </a:r>
            <a:r>
              <a:rPr lang="en-ID" dirty="0" err="1"/>
              <a:t>tekanan</a:t>
            </a:r>
            <a:r>
              <a:rPr lang="en-ID" dirty="0"/>
              <a:t> </a:t>
            </a:r>
            <a:r>
              <a:rPr lang="en-ID" dirty="0" err="1"/>
              <a:t>sistolik</a:t>
            </a:r>
            <a:r>
              <a:rPr lang="en-ID" dirty="0"/>
              <a:t>, </a:t>
            </a:r>
            <a:r>
              <a:rPr lang="en-ID" dirty="0" err="1"/>
              <a:t>adalah</a:t>
            </a:r>
            <a:r>
              <a:rPr lang="en-ID" dirty="0"/>
              <a:t> ~120 mm Hg. Pada </a:t>
            </a:r>
            <a:r>
              <a:rPr lang="en-ID" dirty="0" err="1"/>
              <a:t>titik</a:t>
            </a:r>
            <a:r>
              <a:rPr lang="en-ID" dirty="0"/>
              <a:t> </a:t>
            </a:r>
            <a:r>
              <a:rPr lang="en-ID" dirty="0" err="1"/>
              <a:t>terendah</a:t>
            </a:r>
            <a:r>
              <a:rPr lang="en-ID" dirty="0"/>
              <a:t>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denyut</a:t>
            </a:r>
            <a:r>
              <a:rPr lang="en-ID" dirty="0"/>
              <a:t>, yang </a:t>
            </a:r>
            <a:r>
              <a:rPr lang="en-ID" dirty="0" err="1"/>
              <a:t>disebut</a:t>
            </a:r>
            <a:r>
              <a:rPr lang="en-ID" dirty="0"/>
              <a:t> </a:t>
            </a:r>
            <a:r>
              <a:rPr lang="en-ID" dirty="0" err="1"/>
              <a:t>tekanan</a:t>
            </a:r>
            <a:r>
              <a:rPr lang="en-ID" dirty="0"/>
              <a:t> </a:t>
            </a:r>
            <a:r>
              <a:rPr lang="en-ID" dirty="0" err="1"/>
              <a:t>diastolik</a:t>
            </a:r>
            <a:r>
              <a:rPr lang="en-ID" dirty="0"/>
              <a:t>, </a:t>
            </a:r>
            <a:r>
              <a:rPr lang="en-ID" dirty="0" err="1"/>
              <a:t>adalah</a:t>
            </a:r>
            <a:r>
              <a:rPr lang="en-ID" dirty="0"/>
              <a:t> ~80 mm Hg. </a:t>
            </a:r>
            <a:r>
              <a:rPr lang="en-ID" dirty="0" err="1"/>
              <a:t>Perbedaan</a:t>
            </a:r>
            <a:r>
              <a:rPr lang="en-ID" dirty="0"/>
              <a:t> </a:t>
            </a:r>
            <a:r>
              <a:rPr lang="en-ID" dirty="0" err="1"/>
              <a:t>antara</a:t>
            </a:r>
            <a:r>
              <a:rPr lang="en-ID" dirty="0"/>
              <a:t> </a:t>
            </a:r>
            <a:r>
              <a:rPr lang="en-ID" dirty="0" err="1"/>
              <a:t>kedua</a:t>
            </a:r>
            <a:r>
              <a:rPr lang="en-ID" dirty="0"/>
              <a:t> </a:t>
            </a:r>
            <a:r>
              <a:rPr lang="en-ID" dirty="0" err="1"/>
              <a:t>tekanan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, </a:t>
            </a:r>
            <a:r>
              <a:rPr lang="en-ID" dirty="0" err="1"/>
              <a:t>sekitar</a:t>
            </a:r>
            <a:r>
              <a:rPr lang="en-ID" dirty="0"/>
              <a:t> 40 mm Hg, </a:t>
            </a:r>
            <a:r>
              <a:rPr lang="en-ID" dirty="0" err="1"/>
              <a:t>disebut</a:t>
            </a:r>
            <a:r>
              <a:rPr lang="en-ID" dirty="0"/>
              <a:t> </a:t>
            </a:r>
            <a:r>
              <a:rPr lang="en-ID" i="1" dirty="0"/>
              <a:t>pulse pressure </a:t>
            </a:r>
            <a:r>
              <a:rPr lang="en-ID" dirty="0"/>
              <a:t>(</a:t>
            </a:r>
            <a:r>
              <a:rPr lang="en-ID" dirty="0" err="1"/>
              <a:t>tekanan</a:t>
            </a:r>
            <a:r>
              <a:rPr lang="en-ID" dirty="0"/>
              <a:t> </a:t>
            </a:r>
            <a:r>
              <a:rPr lang="en-ID" dirty="0" err="1"/>
              <a:t>nadi</a:t>
            </a:r>
            <a:r>
              <a:rPr lang="en-ID" dirty="0"/>
              <a:t>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86ECC-6755-565C-7C26-352825CD37AB}"/>
              </a:ext>
            </a:extLst>
          </p:cNvPr>
          <p:cNvSpPr txBox="1"/>
          <p:nvPr/>
        </p:nvSpPr>
        <p:spPr>
          <a:xfrm>
            <a:off x="225532" y="6311900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D" dirty="0" err="1"/>
              <a:t>Sumber</a:t>
            </a:r>
            <a:r>
              <a:rPr lang="en-ID" dirty="0"/>
              <a:t>: </a:t>
            </a:r>
            <a:r>
              <a:rPr lang="en-ID" dirty="0" err="1"/>
              <a:t>guyton</a:t>
            </a:r>
            <a:r>
              <a:rPr lang="en-ID" dirty="0"/>
              <a:t> and hall physiology 14</a:t>
            </a:r>
            <a:r>
              <a:rPr lang="en-ID" baseline="30000" dirty="0"/>
              <a:t>th</a:t>
            </a:r>
            <a:r>
              <a:rPr lang="en-ID" dirty="0"/>
              <a:t> edition, 2020 </a:t>
            </a:r>
          </a:p>
        </p:txBody>
      </p:sp>
    </p:spTree>
    <p:extLst>
      <p:ext uri="{BB962C8B-B14F-4D97-AF65-F5344CB8AC3E}">
        <p14:creationId xmlns:p14="http://schemas.microsoft.com/office/powerpoint/2010/main" val="1737570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1DF8F-93B5-B6A7-677E-011BE0467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BC4BE-037F-FD07-20D9-956B9A137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46" y="2728227"/>
            <a:ext cx="4419679" cy="15547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n-NO" sz="3200" dirty="0"/>
              <a:t>GAMBAR 15-3 Kontur </a:t>
            </a:r>
            <a:r>
              <a:rPr lang="nn-NO" sz="3200" i="1" dirty="0"/>
              <a:t>pressure pulse </a:t>
            </a:r>
            <a:r>
              <a:rPr lang="nn-NO" sz="3200" dirty="0"/>
              <a:t>di aorta asendens.</a:t>
            </a:r>
            <a:endParaRPr lang="en-ID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2196B-1A99-C83E-868A-4B045CC66886}"/>
              </a:ext>
            </a:extLst>
          </p:cNvPr>
          <p:cNvSpPr txBox="1"/>
          <p:nvPr/>
        </p:nvSpPr>
        <p:spPr>
          <a:xfrm>
            <a:off x="225532" y="6311900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D" dirty="0" err="1"/>
              <a:t>Sumber</a:t>
            </a:r>
            <a:r>
              <a:rPr lang="en-ID" dirty="0"/>
              <a:t>: </a:t>
            </a:r>
            <a:r>
              <a:rPr lang="en-ID" dirty="0" err="1"/>
              <a:t>guyton</a:t>
            </a:r>
            <a:r>
              <a:rPr lang="en-ID" dirty="0"/>
              <a:t> and hall physiology 14</a:t>
            </a:r>
            <a:r>
              <a:rPr lang="en-ID" baseline="30000" dirty="0"/>
              <a:t>th</a:t>
            </a:r>
            <a:r>
              <a:rPr lang="en-ID" dirty="0"/>
              <a:t> edition, 2020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744E48-77B5-428A-A910-74554FAE1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844" y="545923"/>
            <a:ext cx="5572143" cy="525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329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8FD96-10D4-6FDE-E2C5-E4A930824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D33D6-9D1C-324E-C821-A8419746F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D" b="1" dirty="0" err="1"/>
              <a:t>Denyut</a:t>
            </a:r>
            <a:r>
              <a:rPr lang="en-ID" b="1" dirty="0"/>
              <a:t> </a:t>
            </a:r>
            <a:r>
              <a:rPr lang="en-ID" b="1" dirty="0" err="1"/>
              <a:t>Tekanan</a:t>
            </a:r>
            <a:r>
              <a:rPr lang="en-ID" b="1" dirty="0"/>
              <a:t> </a:t>
            </a:r>
            <a:r>
              <a:rPr lang="en-ID" b="1" dirty="0" err="1"/>
              <a:t>Arteri</a:t>
            </a:r>
            <a:r>
              <a:rPr lang="en-ID" b="1" dirty="0"/>
              <a:t>/Arterial Pressure Pulsations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7A302-A9E9-7DCA-DF9E-6DF7576C3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D" dirty="0"/>
              <a:t>2 </a:t>
            </a:r>
            <a:r>
              <a:rPr lang="en-ID" dirty="0" err="1"/>
              <a:t>faktor</a:t>
            </a:r>
            <a:r>
              <a:rPr lang="en-ID" dirty="0"/>
              <a:t> </a:t>
            </a:r>
            <a:r>
              <a:rPr lang="en-ID" dirty="0" err="1"/>
              <a:t>utama</a:t>
            </a:r>
            <a:r>
              <a:rPr lang="en-ID" dirty="0"/>
              <a:t> </a:t>
            </a:r>
            <a:r>
              <a:rPr lang="en-ID" dirty="0" err="1"/>
              <a:t>memengaruhi</a:t>
            </a:r>
            <a:r>
              <a:rPr lang="en-ID" dirty="0"/>
              <a:t> </a:t>
            </a:r>
            <a:r>
              <a:rPr lang="en-ID" dirty="0" err="1"/>
              <a:t>tekanan</a:t>
            </a:r>
            <a:r>
              <a:rPr lang="en-ID" dirty="0"/>
              <a:t> </a:t>
            </a:r>
            <a:r>
              <a:rPr lang="en-ID" dirty="0" err="1"/>
              <a:t>nadi</a:t>
            </a:r>
            <a:r>
              <a:rPr lang="en-ID" dirty="0"/>
              <a:t>: (1) </a:t>
            </a:r>
            <a:r>
              <a:rPr lang="en-ID" dirty="0" err="1"/>
              <a:t>keluaran</a:t>
            </a:r>
            <a:r>
              <a:rPr lang="en-ID" dirty="0"/>
              <a:t> volume </a:t>
            </a:r>
            <a:r>
              <a:rPr lang="en-ID" dirty="0" err="1"/>
              <a:t>sekuncup</a:t>
            </a:r>
            <a:r>
              <a:rPr lang="en-ID" dirty="0"/>
              <a:t> </a:t>
            </a:r>
            <a:r>
              <a:rPr lang="en-ID" dirty="0" err="1"/>
              <a:t>jantung</a:t>
            </a:r>
            <a:r>
              <a:rPr lang="en-ID" dirty="0"/>
              <a:t>; dan (2) </a:t>
            </a:r>
            <a:r>
              <a:rPr lang="en-ID" dirty="0" err="1"/>
              <a:t>kelenturan</a:t>
            </a:r>
            <a:r>
              <a:rPr lang="en-ID" dirty="0"/>
              <a:t> (</a:t>
            </a:r>
            <a:r>
              <a:rPr lang="en-ID" dirty="0" err="1"/>
              <a:t>distensibilitas</a:t>
            </a:r>
            <a:r>
              <a:rPr lang="en-ID" dirty="0"/>
              <a:t> total) </a:t>
            </a:r>
            <a:r>
              <a:rPr lang="en-ID" dirty="0" err="1"/>
              <a:t>cabang</a:t>
            </a:r>
            <a:r>
              <a:rPr lang="en-ID" dirty="0"/>
              <a:t> </a:t>
            </a:r>
            <a:r>
              <a:rPr lang="en-ID" dirty="0" err="1"/>
              <a:t>arteri</a:t>
            </a:r>
            <a:r>
              <a:rPr lang="en-ID" dirty="0"/>
              <a:t>. </a:t>
            </a:r>
            <a:r>
              <a:rPr lang="en-ID" dirty="0" err="1"/>
              <a:t>Faktor</a:t>
            </a:r>
            <a:r>
              <a:rPr lang="en-ID" dirty="0"/>
              <a:t> </a:t>
            </a:r>
            <a:r>
              <a:rPr lang="en-ID" dirty="0" err="1"/>
              <a:t>ketiga</a:t>
            </a:r>
            <a:r>
              <a:rPr lang="en-ID" dirty="0"/>
              <a:t> yang </a:t>
            </a:r>
            <a:r>
              <a:rPr lang="en-ID" dirty="0" err="1"/>
              <a:t>kurang</a:t>
            </a:r>
            <a:r>
              <a:rPr lang="en-ID" dirty="0"/>
              <a:t> </a:t>
            </a:r>
            <a:r>
              <a:rPr lang="en-ID" dirty="0" err="1"/>
              <a:t>penting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karakter</a:t>
            </a:r>
            <a:r>
              <a:rPr lang="en-ID" dirty="0"/>
              <a:t> </a:t>
            </a:r>
            <a:r>
              <a:rPr lang="en-ID" dirty="0" err="1"/>
              <a:t>ejeksi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jantung</a:t>
            </a:r>
            <a:r>
              <a:rPr lang="en-ID" dirty="0"/>
              <a:t> </a:t>
            </a:r>
            <a:r>
              <a:rPr lang="en-ID" dirty="0" err="1"/>
              <a:t>selama</a:t>
            </a:r>
            <a:r>
              <a:rPr lang="en-ID" dirty="0"/>
              <a:t> </a:t>
            </a:r>
            <a:r>
              <a:rPr lang="en-ID" dirty="0" err="1"/>
              <a:t>sistol</a:t>
            </a:r>
            <a:r>
              <a:rPr lang="en-ID" dirty="0"/>
              <a:t>.</a:t>
            </a:r>
          </a:p>
          <a:p>
            <a:pPr marL="0" indent="0">
              <a:buNone/>
            </a:pP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umum</a:t>
            </a:r>
            <a:r>
              <a:rPr lang="en-ID" dirty="0"/>
              <a:t>, </a:t>
            </a:r>
            <a:r>
              <a:rPr lang="en-ID" dirty="0" err="1"/>
              <a:t>semakin</a:t>
            </a:r>
            <a:r>
              <a:rPr lang="en-ID" dirty="0"/>
              <a:t>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keluaran</a:t>
            </a:r>
            <a:r>
              <a:rPr lang="en-ID" dirty="0"/>
              <a:t> volume </a:t>
            </a:r>
            <a:r>
              <a:rPr lang="en-ID" dirty="0" err="1"/>
              <a:t>sekuncup</a:t>
            </a:r>
            <a:r>
              <a:rPr lang="en-ID" dirty="0"/>
              <a:t>, </a:t>
            </a:r>
            <a:r>
              <a:rPr lang="en-ID" dirty="0" err="1"/>
              <a:t>semakin</a:t>
            </a:r>
            <a:r>
              <a:rPr lang="en-ID" dirty="0"/>
              <a:t>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darah</a:t>
            </a:r>
            <a:r>
              <a:rPr lang="en-ID" dirty="0"/>
              <a:t> yang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ditampung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cabang</a:t>
            </a:r>
            <a:r>
              <a:rPr lang="en-ID" dirty="0"/>
              <a:t> </a:t>
            </a:r>
            <a:r>
              <a:rPr lang="en-ID" dirty="0" err="1"/>
              <a:t>arteri</a:t>
            </a:r>
            <a:r>
              <a:rPr lang="en-ID" dirty="0"/>
              <a:t> pada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detak</a:t>
            </a:r>
            <a:r>
              <a:rPr lang="en-ID" dirty="0"/>
              <a:t> </a:t>
            </a:r>
            <a:r>
              <a:rPr lang="en-ID" dirty="0" err="1"/>
              <a:t>jantung</a:t>
            </a:r>
            <a:r>
              <a:rPr lang="en-ID" dirty="0"/>
              <a:t> dan, oleh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, </a:t>
            </a:r>
            <a:r>
              <a:rPr lang="en-ID" dirty="0" err="1"/>
              <a:t>semakin</a:t>
            </a:r>
            <a:r>
              <a:rPr lang="en-ID" dirty="0"/>
              <a:t>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kenaikan</a:t>
            </a:r>
            <a:r>
              <a:rPr lang="en-ID" dirty="0"/>
              <a:t> dan </a:t>
            </a:r>
            <a:r>
              <a:rPr lang="en-ID" dirty="0" err="1"/>
              <a:t>penurunan</a:t>
            </a:r>
            <a:r>
              <a:rPr lang="en-ID" dirty="0"/>
              <a:t> </a:t>
            </a:r>
            <a:r>
              <a:rPr lang="en-ID" dirty="0" err="1"/>
              <a:t>tekanan</a:t>
            </a:r>
            <a:r>
              <a:rPr lang="en-ID" dirty="0"/>
              <a:t> </a:t>
            </a:r>
            <a:r>
              <a:rPr lang="en-ID" dirty="0" err="1"/>
              <a:t>selama</a:t>
            </a:r>
            <a:r>
              <a:rPr lang="en-ID" dirty="0"/>
              <a:t> </a:t>
            </a:r>
            <a:r>
              <a:rPr lang="en-ID" dirty="0" err="1"/>
              <a:t>sistol</a:t>
            </a:r>
            <a:r>
              <a:rPr lang="en-ID" dirty="0"/>
              <a:t> dan </a:t>
            </a:r>
            <a:r>
              <a:rPr lang="en-ID" dirty="0" err="1"/>
              <a:t>diastol</a:t>
            </a:r>
            <a:r>
              <a:rPr lang="en-ID" dirty="0"/>
              <a:t>,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menyebabkan</a:t>
            </a:r>
            <a:r>
              <a:rPr lang="en-ID" dirty="0"/>
              <a:t> </a:t>
            </a:r>
            <a:r>
              <a:rPr lang="en-ID" dirty="0" err="1"/>
              <a:t>tekanan</a:t>
            </a:r>
            <a:r>
              <a:rPr lang="en-ID" dirty="0"/>
              <a:t> </a:t>
            </a:r>
            <a:r>
              <a:rPr lang="en-ID" dirty="0" err="1"/>
              <a:t>nadi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besar</a:t>
            </a:r>
            <a:r>
              <a:rPr lang="en-ID" dirty="0"/>
              <a:t>. </a:t>
            </a:r>
            <a:r>
              <a:rPr lang="en-ID" dirty="0" err="1"/>
              <a:t>Sebaliknya</a:t>
            </a:r>
            <a:r>
              <a:rPr lang="en-ID" dirty="0"/>
              <a:t>, </a:t>
            </a:r>
            <a:r>
              <a:rPr lang="en-ID" dirty="0" err="1"/>
              <a:t>semakin</a:t>
            </a:r>
            <a:r>
              <a:rPr lang="en-ID" dirty="0"/>
              <a:t> </a:t>
            </a:r>
            <a:r>
              <a:rPr lang="en-ID" dirty="0" err="1"/>
              <a:t>kecil</a:t>
            </a:r>
            <a:r>
              <a:rPr lang="en-ID" dirty="0"/>
              <a:t> </a:t>
            </a:r>
            <a:r>
              <a:rPr lang="en-ID" dirty="0" err="1"/>
              <a:t>kelenturan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arteri</a:t>
            </a:r>
            <a:r>
              <a:rPr lang="en-ID" dirty="0"/>
              <a:t>, </a:t>
            </a:r>
            <a:r>
              <a:rPr lang="en-ID" dirty="0" err="1"/>
              <a:t>semakin</a:t>
            </a:r>
            <a:r>
              <a:rPr lang="en-ID" dirty="0"/>
              <a:t>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kenaikan</a:t>
            </a:r>
            <a:r>
              <a:rPr lang="en-ID" dirty="0"/>
              <a:t> </a:t>
            </a:r>
            <a:r>
              <a:rPr lang="en-ID" dirty="0" err="1"/>
              <a:t>tekanan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volume </a:t>
            </a:r>
            <a:r>
              <a:rPr lang="en-ID" dirty="0" err="1"/>
              <a:t>sekuncup</a:t>
            </a:r>
            <a:r>
              <a:rPr lang="en-ID" dirty="0"/>
              <a:t> </a:t>
            </a:r>
            <a:r>
              <a:rPr lang="en-ID" dirty="0" err="1"/>
              <a:t>darah</a:t>
            </a:r>
            <a:r>
              <a:rPr lang="en-ID" dirty="0"/>
              <a:t> </a:t>
            </a:r>
            <a:r>
              <a:rPr lang="en-ID" dirty="0" err="1"/>
              <a:t>tertentu</a:t>
            </a:r>
            <a:r>
              <a:rPr lang="en-ID" dirty="0"/>
              <a:t> yang </a:t>
            </a:r>
            <a:r>
              <a:rPr lang="en-ID" dirty="0" err="1"/>
              <a:t>dipompa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arteri</a:t>
            </a:r>
            <a:r>
              <a:rPr lang="en-ID" dirty="0"/>
              <a:t>. </a:t>
            </a:r>
            <a:r>
              <a:rPr lang="en-ID" dirty="0" err="1"/>
              <a:t>Misalnya</a:t>
            </a:r>
            <a:r>
              <a:rPr lang="en-ID" dirty="0"/>
              <a:t>, </a:t>
            </a:r>
            <a:r>
              <a:rPr lang="en-ID" dirty="0" err="1"/>
              <a:t>seperti</a:t>
            </a:r>
            <a:r>
              <a:rPr lang="en-ID" dirty="0"/>
              <a:t> yang </a:t>
            </a:r>
            <a:r>
              <a:rPr lang="en-ID" dirty="0" err="1"/>
              <a:t>ditunjukkan</a:t>
            </a:r>
            <a:r>
              <a:rPr lang="en-ID" dirty="0"/>
              <a:t> oleh </a:t>
            </a:r>
            <a:r>
              <a:rPr lang="en-ID" dirty="0" err="1"/>
              <a:t>kurva</a:t>
            </a:r>
            <a:r>
              <a:rPr lang="en-ID" dirty="0"/>
              <a:t> </a:t>
            </a:r>
            <a:r>
              <a:rPr lang="en-ID" dirty="0" err="1"/>
              <a:t>tengah</a:t>
            </a:r>
            <a:r>
              <a:rPr lang="en-ID" dirty="0"/>
              <a:t> </a:t>
            </a:r>
            <a:r>
              <a:rPr lang="en-ID" dirty="0" err="1"/>
              <a:t>atas</a:t>
            </a:r>
            <a:r>
              <a:rPr lang="en-ID" dirty="0"/>
              <a:t> pada </a:t>
            </a:r>
            <a:r>
              <a:rPr lang="en-ID" b="1" dirty="0"/>
              <a:t>Gambar 15-4</a:t>
            </a:r>
            <a:r>
              <a:rPr lang="en-ID" dirty="0"/>
              <a:t>, </a:t>
            </a:r>
            <a:r>
              <a:rPr lang="en-ID" dirty="0" err="1"/>
              <a:t>tekanan</a:t>
            </a:r>
            <a:r>
              <a:rPr lang="en-ID" dirty="0"/>
              <a:t> </a:t>
            </a:r>
            <a:r>
              <a:rPr lang="en-ID" dirty="0" err="1"/>
              <a:t>nadi</a:t>
            </a:r>
            <a:r>
              <a:rPr lang="en-ID" dirty="0"/>
              <a:t> pada </a:t>
            </a:r>
            <a:r>
              <a:rPr lang="en-ID" dirty="0" err="1"/>
              <a:t>usia</a:t>
            </a:r>
            <a:r>
              <a:rPr lang="en-ID" dirty="0"/>
              <a:t> </a:t>
            </a:r>
            <a:r>
              <a:rPr lang="en-ID" dirty="0" err="1"/>
              <a:t>tua</a:t>
            </a:r>
            <a:r>
              <a:rPr lang="en-ID" dirty="0"/>
              <a:t> </a:t>
            </a:r>
            <a:r>
              <a:rPr lang="en-ID" dirty="0" err="1"/>
              <a:t>terkadang</a:t>
            </a:r>
            <a:r>
              <a:rPr lang="en-ID" dirty="0"/>
              <a:t> naik </a:t>
            </a:r>
            <a:r>
              <a:rPr lang="en-ID" dirty="0" err="1"/>
              <a:t>hingga</a:t>
            </a:r>
            <a:r>
              <a:rPr lang="en-ID" dirty="0"/>
              <a:t> 2x </a:t>
            </a:r>
            <a:r>
              <a:rPr lang="en-ID" dirty="0" err="1"/>
              <a:t>lipat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normal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arteri</a:t>
            </a:r>
            <a:r>
              <a:rPr lang="en-ID" dirty="0"/>
              <a:t>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kaku</a:t>
            </a:r>
            <a:r>
              <a:rPr lang="en-ID" dirty="0"/>
              <a:t> </a:t>
            </a:r>
            <a:r>
              <a:rPr lang="en-ID" dirty="0" err="1"/>
              <a:t>akibat</a:t>
            </a:r>
            <a:r>
              <a:rPr lang="en-ID" dirty="0"/>
              <a:t> </a:t>
            </a:r>
            <a:r>
              <a:rPr lang="en-ID" dirty="0" err="1"/>
              <a:t>arteriosklerosis</a:t>
            </a:r>
            <a:r>
              <a:rPr lang="en-ID" dirty="0"/>
              <a:t> dan oleh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 </a:t>
            </a:r>
            <a:r>
              <a:rPr lang="en-ID" dirty="0" err="1"/>
              <a:t>relatif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lentur</a:t>
            </a:r>
            <a:r>
              <a:rPr lang="en-ID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4E649A-A373-08CC-EB84-3B787C3FCEB4}"/>
              </a:ext>
            </a:extLst>
          </p:cNvPr>
          <p:cNvSpPr txBox="1"/>
          <p:nvPr/>
        </p:nvSpPr>
        <p:spPr>
          <a:xfrm>
            <a:off x="225532" y="6311900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D" dirty="0" err="1"/>
              <a:t>Sumber</a:t>
            </a:r>
            <a:r>
              <a:rPr lang="en-ID" dirty="0"/>
              <a:t>: </a:t>
            </a:r>
            <a:r>
              <a:rPr lang="en-ID" dirty="0" err="1"/>
              <a:t>guyton</a:t>
            </a:r>
            <a:r>
              <a:rPr lang="en-ID" dirty="0"/>
              <a:t> and hall physiology 14</a:t>
            </a:r>
            <a:r>
              <a:rPr lang="en-ID" baseline="30000" dirty="0"/>
              <a:t>th</a:t>
            </a:r>
            <a:r>
              <a:rPr lang="en-ID" dirty="0"/>
              <a:t> edition, 2020 </a:t>
            </a:r>
          </a:p>
        </p:txBody>
      </p:sp>
    </p:spTree>
    <p:extLst>
      <p:ext uri="{BB962C8B-B14F-4D97-AF65-F5344CB8AC3E}">
        <p14:creationId xmlns:p14="http://schemas.microsoft.com/office/powerpoint/2010/main" val="3270469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AC9EC-DF72-8039-E83D-A40ECF8F2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F7214-1D4E-7029-6659-33384448E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633" y="1510026"/>
            <a:ext cx="4419679" cy="155470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nn-NO" sz="3200" dirty="0"/>
              <a:t>GAMBAR 15-4 Kontur </a:t>
            </a:r>
            <a:r>
              <a:rPr lang="nn-NO" sz="3200" i="1" dirty="0"/>
              <a:t>pressure pulse</a:t>
            </a:r>
            <a:r>
              <a:rPr lang="nn-NO" sz="3200" dirty="0"/>
              <a:t> aorta padakasus arteriosklerosis, stenosis aorta, patent ductus arteriosus, dan regurgitasi aorta.</a:t>
            </a:r>
            <a:endParaRPr lang="en-ID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A7D00-91E5-0699-2A8C-74B35A24988D}"/>
              </a:ext>
            </a:extLst>
          </p:cNvPr>
          <p:cNvSpPr txBox="1"/>
          <p:nvPr/>
        </p:nvSpPr>
        <p:spPr>
          <a:xfrm>
            <a:off x="225532" y="6311900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D" dirty="0" err="1"/>
              <a:t>Sumber</a:t>
            </a:r>
            <a:r>
              <a:rPr lang="en-ID" dirty="0"/>
              <a:t>: </a:t>
            </a:r>
            <a:r>
              <a:rPr lang="en-ID" dirty="0" err="1"/>
              <a:t>guyton</a:t>
            </a:r>
            <a:r>
              <a:rPr lang="en-ID" dirty="0"/>
              <a:t> and hall physiology 14</a:t>
            </a:r>
            <a:r>
              <a:rPr lang="en-ID" baseline="30000" dirty="0"/>
              <a:t>th</a:t>
            </a:r>
            <a:r>
              <a:rPr lang="en-ID" dirty="0"/>
              <a:t> edition, 2020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ECBC6B-511C-C05B-A776-DD6709D48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740" y="477847"/>
            <a:ext cx="4706622" cy="32405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43CCD1-6AE2-6A9E-D626-F2C380B914F7}"/>
              </a:ext>
            </a:extLst>
          </p:cNvPr>
          <p:cNvSpPr txBox="1"/>
          <p:nvPr/>
        </p:nvSpPr>
        <p:spPr>
          <a:xfrm>
            <a:off x="757230" y="4246814"/>
            <a:ext cx="109293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2400" dirty="0"/>
              <a:t>Pada </a:t>
            </a:r>
            <a:r>
              <a:rPr lang="en-ID" sz="2400" dirty="0" err="1"/>
              <a:t>dasarnya</a:t>
            </a:r>
            <a:r>
              <a:rPr lang="en-ID" sz="2400" dirty="0"/>
              <a:t>, </a:t>
            </a:r>
            <a:r>
              <a:rPr lang="en-ID" sz="2400" dirty="0" err="1"/>
              <a:t>tekanan</a:t>
            </a:r>
            <a:r>
              <a:rPr lang="en-ID" sz="2400" dirty="0"/>
              <a:t> </a:t>
            </a:r>
            <a:r>
              <a:rPr lang="en-ID" sz="2400" dirty="0" err="1"/>
              <a:t>nadi</a:t>
            </a:r>
            <a:r>
              <a:rPr lang="en-ID" sz="2400" dirty="0"/>
              <a:t> </a:t>
            </a:r>
            <a:r>
              <a:rPr lang="en-ID" sz="2400" dirty="0" err="1"/>
              <a:t>ditentukan</a:t>
            </a:r>
            <a:r>
              <a:rPr lang="en-ID" sz="2400" dirty="0"/>
              <a:t> </a:t>
            </a:r>
            <a:r>
              <a:rPr lang="en-ID" sz="2400" dirty="0" err="1"/>
              <a:t>kira-kira</a:t>
            </a:r>
            <a:r>
              <a:rPr lang="en-ID" sz="2400" dirty="0"/>
              <a:t> oleh </a:t>
            </a:r>
            <a:r>
              <a:rPr lang="en-ID" sz="2400" dirty="0" err="1"/>
              <a:t>rasio</a:t>
            </a:r>
            <a:r>
              <a:rPr lang="en-ID" sz="2400" dirty="0"/>
              <a:t> </a:t>
            </a:r>
            <a:r>
              <a:rPr lang="en-ID" sz="2400" dirty="0" err="1"/>
              <a:t>keluaran</a:t>
            </a:r>
            <a:r>
              <a:rPr lang="en-ID" sz="2400" dirty="0"/>
              <a:t> volume stroke </a:t>
            </a:r>
            <a:r>
              <a:rPr lang="en-ID" sz="2400" dirty="0" err="1"/>
              <a:t>terhadap</a:t>
            </a:r>
            <a:r>
              <a:rPr lang="en-ID" sz="2400" dirty="0"/>
              <a:t> </a:t>
            </a:r>
            <a:r>
              <a:rPr lang="en-ID" sz="2400" dirty="0" err="1"/>
              <a:t>kepatuhan</a:t>
            </a:r>
            <a:r>
              <a:rPr lang="en-ID" sz="2400" dirty="0"/>
              <a:t> </a:t>
            </a:r>
            <a:r>
              <a:rPr lang="en-ID" sz="2400" dirty="0" err="1"/>
              <a:t>cabang</a:t>
            </a:r>
            <a:r>
              <a:rPr lang="en-ID" sz="2400" dirty="0"/>
              <a:t> </a:t>
            </a:r>
            <a:r>
              <a:rPr lang="en-ID" sz="2400" dirty="0" err="1"/>
              <a:t>arteri</a:t>
            </a:r>
            <a:r>
              <a:rPr lang="en-ID" sz="2400" dirty="0"/>
              <a:t>. </a:t>
            </a:r>
            <a:r>
              <a:rPr lang="en-ID" sz="2400" dirty="0" err="1"/>
              <a:t>Setiap</a:t>
            </a:r>
            <a:r>
              <a:rPr lang="en-ID" sz="2400" dirty="0"/>
              <a:t> </a:t>
            </a:r>
            <a:r>
              <a:rPr lang="en-ID" sz="2400" dirty="0" err="1"/>
              <a:t>kondisi</a:t>
            </a:r>
            <a:r>
              <a:rPr lang="en-ID" sz="2400" dirty="0"/>
              <a:t> </a:t>
            </a:r>
            <a:r>
              <a:rPr lang="en-ID" sz="2400" dirty="0" err="1"/>
              <a:t>sirkulasi</a:t>
            </a:r>
            <a:r>
              <a:rPr lang="en-ID" sz="2400" dirty="0"/>
              <a:t> yang </a:t>
            </a:r>
            <a:r>
              <a:rPr lang="en-ID" sz="2400" dirty="0" err="1"/>
              <a:t>memengaruhi</a:t>
            </a:r>
            <a:r>
              <a:rPr lang="en-ID" sz="2400" dirty="0"/>
              <a:t> salah </a:t>
            </a:r>
            <a:r>
              <a:rPr lang="en-ID" sz="2400" dirty="0" err="1"/>
              <a:t>satu</a:t>
            </a:r>
            <a:r>
              <a:rPr lang="en-ID" sz="2400" dirty="0"/>
              <a:t> </a:t>
            </a:r>
            <a:r>
              <a:rPr lang="en-ID" sz="2400" dirty="0" err="1"/>
              <a:t>dari</a:t>
            </a:r>
            <a:r>
              <a:rPr lang="en-ID" sz="2400" dirty="0"/>
              <a:t> </a:t>
            </a:r>
            <a:r>
              <a:rPr lang="en-ID" sz="2400" dirty="0" err="1"/>
              <a:t>kedua</a:t>
            </a:r>
            <a:r>
              <a:rPr lang="en-ID" sz="2400" dirty="0"/>
              <a:t> </a:t>
            </a:r>
            <a:r>
              <a:rPr lang="en-ID" sz="2400" dirty="0" err="1"/>
              <a:t>faktor</a:t>
            </a:r>
            <a:r>
              <a:rPr lang="en-ID" sz="2400" dirty="0"/>
              <a:t> </a:t>
            </a:r>
            <a:r>
              <a:rPr lang="en-ID" sz="2400" dirty="0" err="1"/>
              <a:t>ini</a:t>
            </a:r>
            <a:r>
              <a:rPr lang="en-ID" sz="2400" dirty="0"/>
              <a:t> juga </a:t>
            </a:r>
            <a:r>
              <a:rPr lang="en-ID" sz="2400" dirty="0" err="1"/>
              <a:t>memengaruhi</a:t>
            </a:r>
            <a:r>
              <a:rPr lang="en-ID" sz="2400" dirty="0"/>
              <a:t> </a:t>
            </a:r>
            <a:r>
              <a:rPr lang="en-ID" sz="2400" dirty="0" err="1"/>
              <a:t>tekanan</a:t>
            </a:r>
            <a:r>
              <a:rPr lang="en-ID" sz="2400" dirty="0"/>
              <a:t> </a:t>
            </a:r>
            <a:r>
              <a:rPr lang="en-ID" sz="2400" dirty="0" err="1"/>
              <a:t>nadi</a:t>
            </a:r>
            <a:r>
              <a:rPr lang="en-ID" sz="2400" dirty="0"/>
              <a:t>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74B985-0692-4867-62EE-A16918D6F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114" y="5352880"/>
            <a:ext cx="7802880" cy="6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00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59FC5-29BD-1628-3EF4-DD978E817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B7524-5119-182A-38B7-312C6C3D6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D" b="1" dirty="0" err="1"/>
              <a:t>Kontur</a:t>
            </a:r>
            <a:r>
              <a:rPr lang="en-ID" b="1" dirty="0"/>
              <a:t> </a:t>
            </a:r>
            <a:r>
              <a:rPr lang="en-ID" b="1" i="1" dirty="0"/>
              <a:t>Pressure Pulse </a:t>
            </a:r>
            <a:r>
              <a:rPr lang="en-ID" b="1" dirty="0"/>
              <a:t>yang Abnormal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4AEAB-5ED8-55FE-D988-EDA2AE1D2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D" dirty="0" err="1"/>
              <a:t>Beberapa</a:t>
            </a:r>
            <a:r>
              <a:rPr lang="en-ID" dirty="0"/>
              <a:t> </a:t>
            </a:r>
            <a:r>
              <a:rPr lang="en-ID" dirty="0" err="1"/>
              <a:t>kondisi</a:t>
            </a:r>
            <a:r>
              <a:rPr lang="en-ID" dirty="0"/>
              <a:t> </a:t>
            </a:r>
            <a:r>
              <a:rPr lang="en-ID" dirty="0" err="1"/>
              <a:t>patofisiologis</a:t>
            </a:r>
            <a:r>
              <a:rPr lang="en-ID" dirty="0"/>
              <a:t> pada </a:t>
            </a:r>
            <a:r>
              <a:rPr lang="en-ID" dirty="0" err="1"/>
              <a:t>sirkulasi</a:t>
            </a:r>
            <a:r>
              <a:rPr lang="en-ID" dirty="0"/>
              <a:t> </a:t>
            </a:r>
            <a:r>
              <a:rPr lang="en-ID" dirty="0" err="1"/>
              <a:t>menyebabkan</a:t>
            </a:r>
            <a:r>
              <a:rPr lang="en-ID" dirty="0"/>
              <a:t> </a:t>
            </a:r>
            <a:r>
              <a:rPr lang="en-ID" dirty="0" err="1"/>
              <a:t>kontur</a:t>
            </a:r>
            <a:r>
              <a:rPr lang="en-ID" dirty="0"/>
              <a:t> abnormal </a:t>
            </a:r>
            <a:r>
              <a:rPr lang="en-ID" dirty="0" err="1"/>
              <a:t>daripada</a:t>
            </a:r>
            <a:r>
              <a:rPr lang="en-ID" dirty="0"/>
              <a:t> </a:t>
            </a:r>
            <a:r>
              <a:rPr lang="en-ID" dirty="0" err="1"/>
              <a:t>gelombang</a:t>
            </a:r>
            <a:r>
              <a:rPr lang="en-ID" dirty="0"/>
              <a:t> </a:t>
            </a:r>
            <a:r>
              <a:rPr lang="en-ID" dirty="0" err="1"/>
              <a:t>tekanan</a:t>
            </a:r>
            <a:r>
              <a:rPr lang="en-ID" dirty="0"/>
              <a:t> </a:t>
            </a:r>
            <a:r>
              <a:rPr lang="en-ID" dirty="0" err="1"/>
              <a:t>nadi</a:t>
            </a:r>
            <a:r>
              <a:rPr lang="en-ID" dirty="0"/>
              <a:t> </a:t>
            </a:r>
            <a:r>
              <a:rPr lang="en-ID" dirty="0" err="1"/>
              <a:t>selain</a:t>
            </a:r>
            <a:r>
              <a:rPr lang="en-ID" dirty="0"/>
              <a:t> </a:t>
            </a:r>
            <a:r>
              <a:rPr lang="en-ID" dirty="0" err="1"/>
              <a:t>mengubah</a:t>
            </a:r>
            <a:r>
              <a:rPr lang="en-ID" dirty="0"/>
              <a:t> </a:t>
            </a:r>
            <a:r>
              <a:rPr lang="en-ID" dirty="0" err="1"/>
              <a:t>tekanan</a:t>
            </a:r>
            <a:r>
              <a:rPr lang="en-ID" dirty="0"/>
              <a:t> </a:t>
            </a:r>
            <a:r>
              <a:rPr lang="en-ID" dirty="0" err="1"/>
              <a:t>nadi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 </a:t>
            </a:r>
            <a:r>
              <a:rPr lang="en-ID" dirty="0" err="1"/>
              <a:t>sendiri</a:t>
            </a:r>
            <a:r>
              <a:rPr lang="en-ID" dirty="0"/>
              <a:t>. Yang paling </a:t>
            </a:r>
            <a:r>
              <a:rPr lang="en-ID" dirty="0" err="1"/>
              <a:t>khas</a:t>
            </a:r>
            <a:r>
              <a:rPr lang="en-ID" dirty="0"/>
              <a:t> di </a:t>
            </a:r>
            <a:r>
              <a:rPr lang="en-ID" dirty="0" err="1"/>
              <a:t>antara</a:t>
            </a:r>
            <a:r>
              <a:rPr lang="en-ID" dirty="0"/>
              <a:t> </a:t>
            </a:r>
            <a:r>
              <a:rPr lang="en-ID" dirty="0" err="1"/>
              <a:t>kondisi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stenosis aorta, </a:t>
            </a:r>
            <a:r>
              <a:rPr lang="en-ID" dirty="0" err="1"/>
              <a:t>duktus</a:t>
            </a:r>
            <a:r>
              <a:rPr lang="en-ID" dirty="0"/>
              <a:t> arteriosus paten, dan </a:t>
            </a:r>
            <a:r>
              <a:rPr lang="en-ID" dirty="0" err="1"/>
              <a:t>regurgitasi</a:t>
            </a:r>
            <a:r>
              <a:rPr lang="en-ID" dirty="0"/>
              <a:t> aorta, yang masing-masing </a:t>
            </a:r>
            <a:r>
              <a:rPr lang="en-ID" dirty="0" err="1"/>
              <a:t>ditunjukkan</a:t>
            </a:r>
            <a:r>
              <a:rPr lang="en-ID" dirty="0"/>
              <a:t> pada </a:t>
            </a:r>
            <a:r>
              <a:rPr lang="en-ID" b="1" dirty="0"/>
              <a:t>Gambar 15-4.</a:t>
            </a:r>
          </a:p>
          <a:p>
            <a:pPr marL="0" indent="0">
              <a:buNone/>
            </a:pPr>
            <a:r>
              <a:rPr lang="en-ID" dirty="0"/>
              <a:t>Pada orang </a:t>
            </a:r>
            <a:r>
              <a:rPr lang="en-ID" dirty="0" err="1"/>
              <a:t>dengan</a:t>
            </a:r>
            <a:r>
              <a:rPr lang="en-ID" dirty="0"/>
              <a:t> stenosis </a:t>
            </a:r>
            <a:r>
              <a:rPr lang="en-ID" dirty="0" err="1"/>
              <a:t>katup</a:t>
            </a:r>
            <a:r>
              <a:rPr lang="en-ID" dirty="0"/>
              <a:t> aorta, diameter </a:t>
            </a:r>
            <a:r>
              <a:rPr lang="en-ID" dirty="0" err="1"/>
              <a:t>bukaan</a:t>
            </a:r>
            <a:r>
              <a:rPr lang="en-ID" dirty="0"/>
              <a:t> </a:t>
            </a:r>
            <a:r>
              <a:rPr lang="en-ID" dirty="0" err="1"/>
              <a:t>katup</a:t>
            </a:r>
            <a:r>
              <a:rPr lang="en-ID" dirty="0"/>
              <a:t> aorta </a:t>
            </a:r>
            <a:r>
              <a:rPr lang="en-ID" dirty="0" err="1"/>
              <a:t>berkurang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signifikan</a:t>
            </a:r>
            <a:r>
              <a:rPr lang="en-ID" dirty="0"/>
              <a:t>, dan </a:t>
            </a:r>
            <a:r>
              <a:rPr lang="en-ID" i="1" dirty="0"/>
              <a:t>pressure pulse </a:t>
            </a:r>
            <a:r>
              <a:rPr lang="en-ID" dirty="0"/>
              <a:t>aorta </a:t>
            </a:r>
            <a:r>
              <a:rPr lang="en-ID" dirty="0" err="1"/>
              <a:t>berkurang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signifikan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berkurangnya</a:t>
            </a:r>
            <a:r>
              <a:rPr lang="en-ID" dirty="0"/>
              <a:t> </a:t>
            </a:r>
            <a:r>
              <a:rPr lang="en-ID" dirty="0" err="1"/>
              <a:t>aliran</a:t>
            </a:r>
            <a:r>
              <a:rPr lang="en-ID" dirty="0"/>
              <a:t> </a:t>
            </a:r>
            <a:r>
              <a:rPr lang="en-ID" dirty="0" err="1"/>
              <a:t>darah</a:t>
            </a:r>
            <a:r>
              <a:rPr lang="en-ID" dirty="0"/>
              <a:t> </a:t>
            </a:r>
            <a:r>
              <a:rPr lang="en-ID" dirty="0" err="1"/>
              <a:t>keluar</a:t>
            </a:r>
            <a:r>
              <a:rPr lang="en-ID" dirty="0"/>
              <a:t> </a:t>
            </a:r>
            <a:r>
              <a:rPr lang="en-ID" dirty="0" err="1"/>
              <a:t>melalui</a:t>
            </a:r>
            <a:r>
              <a:rPr lang="en-ID" dirty="0"/>
              <a:t> </a:t>
            </a:r>
            <a:r>
              <a:rPr lang="en-ID" dirty="0" err="1"/>
              <a:t>katup</a:t>
            </a:r>
            <a:r>
              <a:rPr lang="en-ID" dirty="0"/>
              <a:t> </a:t>
            </a:r>
            <a:r>
              <a:rPr lang="en-ID" dirty="0" err="1"/>
              <a:t>stenotik</a:t>
            </a:r>
            <a:r>
              <a:rPr lang="en-ID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A2BD54-7253-F898-4E0A-E828C736ECA2}"/>
              </a:ext>
            </a:extLst>
          </p:cNvPr>
          <p:cNvSpPr txBox="1"/>
          <p:nvPr/>
        </p:nvSpPr>
        <p:spPr>
          <a:xfrm>
            <a:off x="225532" y="6311900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D" dirty="0" err="1"/>
              <a:t>Sumber</a:t>
            </a:r>
            <a:r>
              <a:rPr lang="en-ID" dirty="0"/>
              <a:t>: </a:t>
            </a:r>
            <a:r>
              <a:rPr lang="en-ID" dirty="0" err="1"/>
              <a:t>guyton</a:t>
            </a:r>
            <a:r>
              <a:rPr lang="en-ID" dirty="0"/>
              <a:t> and hall physiology 14</a:t>
            </a:r>
            <a:r>
              <a:rPr lang="en-ID" baseline="30000" dirty="0"/>
              <a:t>th</a:t>
            </a:r>
            <a:r>
              <a:rPr lang="en-ID" dirty="0"/>
              <a:t> edition, 2020 </a:t>
            </a:r>
          </a:p>
        </p:txBody>
      </p:sp>
    </p:spTree>
    <p:extLst>
      <p:ext uri="{BB962C8B-B14F-4D97-AF65-F5344CB8AC3E}">
        <p14:creationId xmlns:p14="http://schemas.microsoft.com/office/powerpoint/2010/main" val="1815394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C51F3-DE3D-1361-B59D-F9633632D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E12E4-85C7-9FD8-F472-3D9FCF02C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D" b="1" dirty="0" err="1"/>
              <a:t>Kontur</a:t>
            </a:r>
            <a:r>
              <a:rPr lang="en-ID" b="1" dirty="0"/>
              <a:t> </a:t>
            </a:r>
            <a:r>
              <a:rPr lang="en-ID" b="1" i="1" dirty="0"/>
              <a:t>Pressure Pulse </a:t>
            </a:r>
            <a:r>
              <a:rPr lang="en-ID" b="1" dirty="0"/>
              <a:t>yang Abnormal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DF072-94E4-F961-8118-9BA125F29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0946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D" dirty="0"/>
              <a:t>Pada orang </a:t>
            </a:r>
            <a:r>
              <a:rPr lang="en-ID" dirty="0" err="1"/>
              <a:t>dengan</a:t>
            </a:r>
            <a:r>
              <a:rPr lang="en-ID" dirty="0"/>
              <a:t> patent ductus arteriosus, </a:t>
            </a:r>
            <a:r>
              <a:rPr lang="en-ID" dirty="0">
                <a:latin typeface="Tw Cen MT" panose="020B0602020104020603" pitchFamily="34" charset="0"/>
              </a:rPr>
              <a:t>≥</a:t>
            </a:r>
            <a:r>
              <a:rPr lang="en-ID" dirty="0"/>
              <a:t>50% </a:t>
            </a:r>
            <a:r>
              <a:rPr lang="en-ID" dirty="0" err="1"/>
              <a:t>darah</a:t>
            </a:r>
            <a:r>
              <a:rPr lang="en-ID" dirty="0"/>
              <a:t> yang </a:t>
            </a:r>
            <a:r>
              <a:rPr lang="en-ID" dirty="0" err="1"/>
              <a:t>dipompa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aorta oleh </a:t>
            </a:r>
            <a:r>
              <a:rPr lang="en-ID" dirty="0" err="1"/>
              <a:t>ventrikel</a:t>
            </a:r>
            <a:r>
              <a:rPr lang="en-ID" dirty="0"/>
              <a:t> </a:t>
            </a:r>
            <a:r>
              <a:rPr lang="en-ID" dirty="0" err="1"/>
              <a:t>kiri</a:t>
            </a:r>
            <a:r>
              <a:rPr lang="en-ID" dirty="0"/>
              <a:t> </a:t>
            </a:r>
            <a:r>
              <a:rPr lang="en-ID" dirty="0" err="1"/>
              <a:t>mengalir</a:t>
            </a:r>
            <a:r>
              <a:rPr lang="en-ID" dirty="0"/>
              <a:t> </a:t>
            </a:r>
            <a:r>
              <a:rPr lang="en-ID" dirty="0" err="1"/>
              <a:t>langsung</a:t>
            </a:r>
            <a:r>
              <a:rPr lang="en-ID" dirty="0"/>
              <a:t> </a:t>
            </a:r>
            <a:r>
              <a:rPr lang="en-ID" dirty="0" err="1"/>
              <a:t>kembali</a:t>
            </a:r>
            <a:r>
              <a:rPr lang="en-ID" dirty="0"/>
              <a:t> </a:t>
            </a:r>
            <a:r>
              <a:rPr lang="en-ID" dirty="0" err="1"/>
              <a:t>melalui</a:t>
            </a:r>
            <a:r>
              <a:rPr lang="en-ID" dirty="0"/>
              <a:t> </a:t>
            </a:r>
            <a:r>
              <a:rPr lang="en-ID" dirty="0" err="1"/>
              <a:t>duktus</a:t>
            </a:r>
            <a:r>
              <a:rPr lang="en-ID" dirty="0"/>
              <a:t> yang </a:t>
            </a:r>
            <a:r>
              <a:rPr lang="en-ID" dirty="0" err="1"/>
              <a:t>terbuka</a:t>
            </a:r>
            <a:r>
              <a:rPr lang="en-ID" dirty="0"/>
              <a:t> </a:t>
            </a:r>
            <a:r>
              <a:rPr lang="en-ID" dirty="0" err="1"/>
              <a:t>lebar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arteri</a:t>
            </a:r>
            <a:r>
              <a:rPr lang="en-ID" dirty="0"/>
              <a:t> pulmonalis dan </a:t>
            </a:r>
            <a:r>
              <a:rPr lang="en-ID" dirty="0" err="1"/>
              <a:t>pembuluh</a:t>
            </a:r>
            <a:r>
              <a:rPr lang="en-ID" dirty="0"/>
              <a:t> </a:t>
            </a:r>
            <a:r>
              <a:rPr lang="en-ID" dirty="0" err="1"/>
              <a:t>darah</a:t>
            </a:r>
            <a:r>
              <a:rPr lang="en-ID" dirty="0"/>
              <a:t> </a:t>
            </a:r>
            <a:r>
              <a:rPr lang="en-ID" dirty="0" err="1"/>
              <a:t>paru-paru</a:t>
            </a:r>
            <a:r>
              <a:rPr lang="en-ID" dirty="0"/>
              <a:t>,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memungkinkan</a:t>
            </a:r>
            <a:r>
              <a:rPr lang="en-ID" dirty="0"/>
              <a:t> </a:t>
            </a:r>
            <a:r>
              <a:rPr lang="en-ID" dirty="0" err="1"/>
              <a:t>tekanan</a:t>
            </a:r>
            <a:r>
              <a:rPr lang="en-ID" dirty="0"/>
              <a:t> </a:t>
            </a:r>
            <a:r>
              <a:rPr lang="en-ID" dirty="0" err="1"/>
              <a:t>diastolik</a:t>
            </a:r>
            <a:r>
              <a:rPr lang="en-ID" dirty="0"/>
              <a:t> </a:t>
            </a:r>
            <a:r>
              <a:rPr lang="en-ID" dirty="0" err="1"/>
              <a:t>turun</a:t>
            </a:r>
            <a:r>
              <a:rPr lang="en-ID" dirty="0"/>
              <a:t> sangat </a:t>
            </a:r>
            <a:r>
              <a:rPr lang="en-ID" dirty="0" err="1"/>
              <a:t>rendah</a:t>
            </a:r>
            <a:r>
              <a:rPr lang="en-ID" dirty="0"/>
              <a:t> </a:t>
            </a:r>
            <a:r>
              <a:rPr lang="en-ID" dirty="0" err="1"/>
              <a:t>sebelum</a:t>
            </a:r>
            <a:r>
              <a:rPr lang="en-ID" dirty="0"/>
              <a:t> </a:t>
            </a:r>
            <a:r>
              <a:rPr lang="en-ID" dirty="0" err="1"/>
              <a:t>detak</a:t>
            </a:r>
            <a:r>
              <a:rPr lang="en-ID" dirty="0"/>
              <a:t> </a:t>
            </a:r>
            <a:r>
              <a:rPr lang="en-ID" dirty="0" err="1"/>
              <a:t>jantung</a:t>
            </a:r>
            <a:r>
              <a:rPr lang="en-ID" dirty="0"/>
              <a:t> </a:t>
            </a:r>
            <a:r>
              <a:rPr lang="en-ID" dirty="0" err="1"/>
              <a:t>berikutnya</a:t>
            </a:r>
            <a:r>
              <a:rPr lang="en-ID" dirty="0"/>
              <a:t> dan </a:t>
            </a:r>
            <a:r>
              <a:rPr lang="en-ID" dirty="0" err="1"/>
              <a:t>meningkatkan</a:t>
            </a:r>
            <a:r>
              <a:rPr lang="en-ID" dirty="0"/>
              <a:t> </a:t>
            </a:r>
            <a:r>
              <a:rPr lang="en-ID" i="1" dirty="0" err="1"/>
              <a:t>tekanan</a:t>
            </a:r>
            <a:r>
              <a:rPr lang="en-ID" i="1" dirty="0"/>
              <a:t> </a:t>
            </a:r>
            <a:r>
              <a:rPr lang="en-ID" i="1" dirty="0" err="1"/>
              <a:t>nadi</a:t>
            </a:r>
            <a:r>
              <a:rPr lang="en-ID" dirty="0"/>
              <a:t>.</a:t>
            </a:r>
          </a:p>
          <a:p>
            <a:pPr marL="0" indent="0">
              <a:buNone/>
            </a:pPr>
            <a:r>
              <a:rPr lang="en-ID" dirty="0"/>
              <a:t>Pada orang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regurgitasi</a:t>
            </a:r>
            <a:r>
              <a:rPr lang="en-ID" dirty="0"/>
              <a:t> aorta, </a:t>
            </a:r>
            <a:r>
              <a:rPr lang="en-ID" dirty="0" err="1"/>
              <a:t>katup</a:t>
            </a:r>
            <a:r>
              <a:rPr lang="en-ID" dirty="0"/>
              <a:t> aorta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menutup</a:t>
            </a:r>
            <a:r>
              <a:rPr lang="en-ID" dirty="0"/>
              <a:t> </a:t>
            </a:r>
            <a:r>
              <a:rPr lang="en-ID" dirty="0" err="1"/>
              <a:t>sepenuhnya</a:t>
            </a:r>
            <a:r>
              <a:rPr lang="en-ID" dirty="0"/>
              <a:t>. Oleh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, </a:t>
            </a:r>
            <a:r>
              <a:rPr lang="en-ID" dirty="0" err="1"/>
              <a:t>setelah</a:t>
            </a:r>
            <a:r>
              <a:rPr lang="en-ID" dirty="0"/>
              <a:t>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detak</a:t>
            </a:r>
            <a:r>
              <a:rPr lang="en-ID" dirty="0"/>
              <a:t> </a:t>
            </a:r>
            <a:r>
              <a:rPr lang="en-ID" dirty="0" err="1"/>
              <a:t>jantung</a:t>
            </a:r>
            <a:r>
              <a:rPr lang="en-ID" dirty="0"/>
              <a:t>, </a:t>
            </a:r>
            <a:r>
              <a:rPr lang="en-ID" dirty="0" err="1"/>
              <a:t>darah</a:t>
            </a:r>
            <a:r>
              <a:rPr lang="en-ID" dirty="0"/>
              <a:t> yang </a:t>
            </a:r>
            <a:r>
              <a:rPr lang="en-ID" dirty="0" err="1"/>
              <a:t>baru</a:t>
            </a:r>
            <a:r>
              <a:rPr lang="en-ID" dirty="0"/>
              <a:t> </a:t>
            </a:r>
            <a:r>
              <a:rPr lang="en-ID" dirty="0" err="1"/>
              <a:t>saja</a:t>
            </a:r>
            <a:r>
              <a:rPr lang="en-ID" dirty="0"/>
              <a:t> </a:t>
            </a:r>
            <a:r>
              <a:rPr lang="en-ID" dirty="0" err="1"/>
              <a:t>dipompa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aorta </a:t>
            </a:r>
            <a:r>
              <a:rPr lang="en-ID" dirty="0" err="1"/>
              <a:t>mengalir</a:t>
            </a:r>
            <a:r>
              <a:rPr lang="en-ID" dirty="0"/>
              <a:t> </a:t>
            </a:r>
            <a:r>
              <a:rPr lang="en-ID" dirty="0" err="1"/>
              <a:t>langsung</a:t>
            </a:r>
            <a:r>
              <a:rPr lang="en-ID" dirty="0"/>
              <a:t> </a:t>
            </a:r>
            <a:r>
              <a:rPr lang="en-ID" dirty="0" err="1"/>
              <a:t>kembali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ventrikel</a:t>
            </a:r>
            <a:r>
              <a:rPr lang="en-ID" dirty="0"/>
              <a:t> </a:t>
            </a:r>
            <a:r>
              <a:rPr lang="en-ID" dirty="0" err="1"/>
              <a:t>kiri</a:t>
            </a:r>
            <a:r>
              <a:rPr lang="en-ID" dirty="0"/>
              <a:t>. </a:t>
            </a:r>
            <a:r>
              <a:rPr lang="en-ID" dirty="0" err="1"/>
              <a:t>Akibatnya</a:t>
            </a:r>
            <a:r>
              <a:rPr lang="en-ID" dirty="0"/>
              <a:t>, </a:t>
            </a:r>
            <a:r>
              <a:rPr lang="en-ID" dirty="0" err="1"/>
              <a:t>tekanan</a:t>
            </a:r>
            <a:r>
              <a:rPr lang="en-ID" dirty="0"/>
              <a:t> aorta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turun</a:t>
            </a:r>
            <a:r>
              <a:rPr lang="en-ID" dirty="0"/>
              <a:t> </a:t>
            </a:r>
            <a:r>
              <a:rPr lang="en-ID" dirty="0" err="1"/>
              <a:t>hingga</a:t>
            </a:r>
            <a:r>
              <a:rPr lang="en-ID" dirty="0"/>
              <a:t> </a:t>
            </a:r>
            <a:r>
              <a:rPr lang="en-ID" dirty="0" err="1"/>
              <a:t>nol</a:t>
            </a:r>
            <a:r>
              <a:rPr lang="en-ID" dirty="0"/>
              <a:t> di </a:t>
            </a:r>
            <a:r>
              <a:rPr lang="en-ID" dirty="0" err="1"/>
              <a:t>antara</a:t>
            </a:r>
            <a:r>
              <a:rPr lang="en-ID" dirty="0"/>
              <a:t> </a:t>
            </a:r>
            <a:r>
              <a:rPr lang="en-ID" dirty="0" err="1"/>
              <a:t>detak</a:t>
            </a:r>
            <a:r>
              <a:rPr lang="en-ID" dirty="0"/>
              <a:t> </a:t>
            </a:r>
            <a:r>
              <a:rPr lang="en-ID" dirty="0" err="1"/>
              <a:t>jantung</a:t>
            </a:r>
            <a:r>
              <a:rPr lang="en-ID" dirty="0"/>
              <a:t>. </a:t>
            </a:r>
            <a:r>
              <a:rPr lang="en-ID" dirty="0" err="1"/>
              <a:t>Selain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,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 incisura (</a:t>
            </a:r>
            <a:r>
              <a:rPr lang="en-ID" dirty="0" err="1"/>
              <a:t>takik</a:t>
            </a:r>
            <a:r>
              <a:rPr lang="en-ID" dirty="0"/>
              <a:t>) pada </a:t>
            </a:r>
            <a:r>
              <a:rPr lang="en-ID" dirty="0" err="1"/>
              <a:t>kontur</a:t>
            </a:r>
            <a:r>
              <a:rPr lang="en-ID" dirty="0"/>
              <a:t> </a:t>
            </a:r>
            <a:r>
              <a:rPr lang="en-ID" dirty="0" err="1"/>
              <a:t>denyut</a:t>
            </a:r>
            <a:r>
              <a:rPr lang="en-ID" dirty="0"/>
              <a:t> aorta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 </a:t>
            </a:r>
            <a:r>
              <a:rPr lang="en-ID" dirty="0" err="1"/>
              <a:t>katup</a:t>
            </a:r>
            <a:r>
              <a:rPr lang="en-ID" dirty="0"/>
              <a:t> aorta yang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ditutup</a:t>
            </a:r>
            <a:r>
              <a:rPr lang="en-ID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7BC649-A9C1-1606-E814-3E3253526CBE}"/>
              </a:ext>
            </a:extLst>
          </p:cNvPr>
          <p:cNvSpPr txBox="1"/>
          <p:nvPr/>
        </p:nvSpPr>
        <p:spPr>
          <a:xfrm>
            <a:off x="225532" y="6311900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D" dirty="0" err="1"/>
              <a:t>Sumber</a:t>
            </a:r>
            <a:r>
              <a:rPr lang="en-ID" dirty="0"/>
              <a:t>: </a:t>
            </a:r>
            <a:r>
              <a:rPr lang="en-ID" dirty="0" err="1"/>
              <a:t>guyton</a:t>
            </a:r>
            <a:r>
              <a:rPr lang="en-ID" dirty="0"/>
              <a:t> and hall physiology 14</a:t>
            </a:r>
            <a:r>
              <a:rPr lang="en-ID" baseline="30000" dirty="0"/>
              <a:t>th</a:t>
            </a:r>
            <a:r>
              <a:rPr lang="en-ID" dirty="0"/>
              <a:t> edition, 2020 </a:t>
            </a:r>
          </a:p>
        </p:txBody>
      </p:sp>
    </p:spTree>
    <p:extLst>
      <p:ext uri="{BB962C8B-B14F-4D97-AF65-F5344CB8AC3E}">
        <p14:creationId xmlns:p14="http://schemas.microsoft.com/office/powerpoint/2010/main" val="717597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017A9-FAFF-A1A0-9B1E-8EAE97306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4F6C4-F6B0-743D-3765-EA55BCF84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D" b="1" dirty="0" err="1"/>
              <a:t>Transmisi</a:t>
            </a:r>
            <a:r>
              <a:rPr lang="en-ID" b="1" dirty="0"/>
              <a:t> </a:t>
            </a:r>
            <a:r>
              <a:rPr lang="en-ID" b="1" i="1" dirty="0"/>
              <a:t>Pressure Pulses </a:t>
            </a:r>
            <a:r>
              <a:rPr lang="en-ID" b="1" dirty="0" err="1"/>
              <a:t>ke</a:t>
            </a:r>
            <a:r>
              <a:rPr lang="en-ID" b="1" dirty="0"/>
              <a:t> </a:t>
            </a:r>
            <a:r>
              <a:rPr lang="en-ID" b="1" dirty="0" err="1"/>
              <a:t>Arteri</a:t>
            </a:r>
            <a:r>
              <a:rPr lang="en-ID" b="1" dirty="0"/>
              <a:t> </a:t>
            </a:r>
            <a:r>
              <a:rPr lang="en-ID" b="1" dirty="0" err="1"/>
              <a:t>Perifer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85E60-A445-286D-A859-2096D9CD3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094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D" dirty="0"/>
              <a:t>Ketika </a:t>
            </a:r>
            <a:r>
              <a:rPr lang="en-ID" dirty="0" err="1"/>
              <a:t>jantung</a:t>
            </a:r>
            <a:r>
              <a:rPr lang="en-ID" dirty="0"/>
              <a:t> </a:t>
            </a:r>
            <a:r>
              <a:rPr lang="en-ID" dirty="0" err="1"/>
              <a:t>mengeluarkan</a:t>
            </a:r>
            <a:r>
              <a:rPr lang="en-ID" dirty="0"/>
              <a:t> </a:t>
            </a:r>
            <a:r>
              <a:rPr lang="en-ID" dirty="0" err="1"/>
              <a:t>darah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aorta </a:t>
            </a:r>
            <a:r>
              <a:rPr lang="en-ID" dirty="0" err="1"/>
              <a:t>selama</a:t>
            </a:r>
            <a:r>
              <a:rPr lang="en-ID" dirty="0"/>
              <a:t> </a:t>
            </a:r>
            <a:r>
              <a:rPr lang="en-ID" dirty="0" err="1"/>
              <a:t>sistol</a:t>
            </a:r>
            <a:r>
              <a:rPr lang="en-ID" dirty="0"/>
              <a:t>,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bagian</a:t>
            </a:r>
            <a:r>
              <a:rPr lang="en-ID" dirty="0"/>
              <a:t> </a:t>
            </a:r>
            <a:r>
              <a:rPr lang="en-ID" dirty="0" err="1"/>
              <a:t>proksimal</a:t>
            </a:r>
            <a:r>
              <a:rPr lang="en-ID" dirty="0"/>
              <a:t> aorta yang </a:t>
            </a:r>
            <a:r>
              <a:rPr lang="en-ID" dirty="0" err="1"/>
              <a:t>awalnya</a:t>
            </a:r>
            <a:r>
              <a:rPr lang="en-ID" dirty="0"/>
              <a:t> </a:t>
            </a:r>
            <a:r>
              <a:rPr lang="en-ID" dirty="0" err="1"/>
              <a:t>mengembang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inersia</a:t>
            </a:r>
            <a:r>
              <a:rPr lang="en-ID" dirty="0"/>
              <a:t> </a:t>
            </a:r>
            <a:r>
              <a:rPr lang="en-ID" dirty="0" err="1"/>
              <a:t>darah</a:t>
            </a:r>
            <a:r>
              <a:rPr lang="en-ID" dirty="0"/>
              <a:t> </a:t>
            </a:r>
            <a:r>
              <a:rPr lang="en-ID" dirty="0" err="1"/>
              <a:t>mencegah</a:t>
            </a:r>
            <a:r>
              <a:rPr lang="en-ID" dirty="0"/>
              <a:t> </a:t>
            </a:r>
            <a:r>
              <a:rPr lang="en-ID" dirty="0" err="1"/>
              <a:t>pergerakan</a:t>
            </a:r>
            <a:r>
              <a:rPr lang="en-ID" dirty="0"/>
              <a:t> </a:t>
            </a:r>
            <a:r>
              <a:rPr lang="en-ID" dirty="0" err="1"/>
              <a:t>darah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tiba-tiba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seluruh</a:t>
            </a:r>
            <a:r>
              <a:rPr lang="en-ID" dirty="0"/>
              <a:t> </a:t>
            </a:r>
            <a:r>
              <a:rPr lang="en-ID" dirty="0" err="1"/>
              <a:t>bagian</a:t>
            </a:r>
            <a:r>
              <a:rPr lang="en-ID" dirty="0"/>
              <a:t> </a:t>
            </a:r>
            <a:r>
              <a:rPr lang="en-ID" dirty="0" err="1"/>
              <a:t>perifer</a:t>
            </a:r>
            <a:r>
              <a:rPr lang="en-ID" dirty="0"/>
              <a:t>. </a:t>
            </a:r>
            <a:r>
              <a:rPr lang="en-ID" dirty="0" err="1"/>
              <a:t>Namun</a:t>
            </a:r>
            <a:r>
              <a:rPr lang="en-ID" dirty="0"/>
              <a:t>, </a:t>
            </a:r>
            <a:r>
              <a:rPr lang="en-ID" dirty="0" err="1"/>
              <a:t>tekanan</a:t>
            </a:r>
            <a:r>
              <a:rPr lang="en-ID" dirty="0"/>
              <a:t> yang </a:t>
            </a:r>
            <a:r>
              <a:rPr lang="en-ID" dirty="0" err="1"/>
              <a:t>meningkat</a:t>
            </a:r>
            <a:r>
              <a:rPr lang="en-ID" dirty="0"/>
              <a:t> di aorta </a:t>
            </a:r>
            <a:r>
              <a:rPr lang="en-ID" dirty="0" err="1"/>
              <a:t>proksimal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cepat</a:t>
            </a:r>
            <a:r>
              <a:rPr lang="en-ID" dirty="0"/>
              <a:t> </a:t>
            </a:r>
            <a:r>
              <a:rPr lang="en-ID" dirty="0" err="1"/>
              <a:t>melebihi</a:t>
            </a:r>
            <a:r>
              <a:rPr lang="en-ID" dirty="0"/>
              <a:t> </a:t>
            </a:r>
            <a:r>
              <a:rPr lang="en-ID" dirty="0" err="1"/>
              <a:t>inersia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, dan </a:t>
            </a:r>
            <a:r>
              <a:rPr lang="en-ID" dirty="0" err="1"/>
              <a:t>gelombang</a:t>
            </a:r>
            <a:r>
              <a:rPr lang="en-ID" dirty="0"/>
              <a:t> </a:t>
            </a:r>
            <a:r>
              <a:rPr lang="en-ID" dirty="0" err="1"/>
              <a:t>peregangan</a:t>
            </a:r>
            <a:r>
              <a:rPr lang="en-ID" dirty="0"/>
              <a:t> (</a:t>
            </a:r>
            <a:r>
              <a:rPr lang="en-ID" i="1" dirty="0"/>
              <a:t>wavefront of distension)</a:t>
            </a:r>
            <a:r>
              <a:rPr lang="en-ID" dirty="0"/>
              <a:t> </a:t>
            </a:r>
            <a:r>
              <a:rPr lang="en-ID" dirty="0" err="1"/>
              <a:t>menyebar</a:t>
            </a:r>
            <a:r>
              <a:rPr lang="en-ID" dirty="0"/>
              <a:t> </a:t>
            </a:r>
            <a:r>
              <a:rPr lang="en-ID" dirty="0" err="1"/>
              <a:t>semakin</a:t>
            </a:r>
            <a:r>
              <a:rPr lang="en-ID" dirty="0"/>
              <a:t> </a:t>
            </a:r>
            <a:r>
              <a:rPr lang="en-ID" dirty="0" err="1"/>
              <a:t>jauh</a:t>
            </a:r>
            <a:r>
              <a:rPr lang="en-ID" dirty="0"/>
              <a:t> di </a:t>
            </a:r>
            <a:r>
              <a:rPr lang="en-ID" dirty="0" err="1"/>
              <a:t>sepanjang</a:t>
            </a:r>
            <a:r>
              <a:rPr lang="en-ID" dirty="0"/>
              <a:t> aorta, </a:t>
            </a:r>
            <a:r>
              <a:rPr lang="en-ID" dirty="0" err="1"/>
              <a:t>seperti</a:t>
            </a:r>
            <a:r>
              <a:rPr lang="en-ID" dirty="0"/>
              <a:t> yang </a:t>
            </a:r>
            <a:r>
              <a:rPr lang="en-ID" dirty="0" err="1"/>
              <a:t>ditunjukkan</a:t>
            </a:r>
            <a:r>
              <a:rPr lang="en-ID" dirty="0"/>
              <a:t> pada Gambar 15-5. </a:t>
            </a:r>
            <a:r>
              <a:rPr lang="en-ID" dirty="0" err="1"/>
              <a:t>Fenomena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disebut</a:t>
            </a:r>
            <a:r>
              <a:rPr lang="en-ID" dirty="0"/>
              <a:t> </a:t>
            </a:r>
            <a:r>
              <a:rPr lang="en-ID" b="1" dirty="0" err="1"/>
              <a:t>transmisi</a:t>
            </a:r>
            <a:r>
              <a:rPr lang="en-ID" b="1" dirty="0"/>
              <a:t> </a:t>
            </a:r>
            <a:r>
              <a:rPr lang="en-ID" b="1" i="1" dirty="0"/>
              <a:t>pressure pulses </a:t>
            </a:r>
            <a:r>
              <a:rPr lang="en-ID" b="1" dirty="0"/>
              <a:t>pada </a:t>
            </a:r>
            <a:r>
              <a:rPr lang="en-ID" b="1" dirty="0" err="1"/>
              <a:t>arteri</a:t>
            </a:r>
            <a:r>
              <a:rPr lang="en-ID" b="1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CAD399-238C-61FA-66B6-CA641028187B}"/>
              </a:ext>
            </a:extLst>
          </p:cNvPr>
          <p:cNvSpPr txBox="1"/>
          <p:nvPr/>
        </p:nvSpPr>
        <p:spPr>
          <a:xfrm>
            <a:off x="225532" y="6311900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D" dirty="0" err="1"/>
              <a:t>Sumber</a:t>
            </a:r>
            <a:r>
              <a:rPr lang="en-ID" dirty="0"/>
              <a:t>: </a:t>
            </a:r>
            <a:r>
              <a:rPr lang="en-ID" dirty="0" err="1"/>
              <a:t>guyton</a:t>
            </a:r>
            <a:r>
              <a:rPr lang="en-ID" dirty="0"/>
              <a:t> and hall physiology 14</a:t>
            </a:r>
            <a:r>
              <a:rPr lang="en-ID" baseline="30000" dirty="0"/>
              <a:t>th</a:t>
            </a:r>
            <a:r>
              <a:rPr lang="en-ID" dirty="0"/>
              <a:t> edition, 2020 </a:t>
            </a:r>
          </a:p>
        </p:txBody>
      </p:sp>
    </p:spTree>
    <p:extLst>
      <p:ext uri="{BB962C8B-B14F-4D97-AF65-F5344CB8AC3E}">
        <p14:creationId xmlns:p14="http://schemas.microsoft.com/office/powerpoint/2010/main" val="1459106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F52DF-1234-1FBD-CB95-ED3577B91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58396D-379A-AF92-7624-A37338140C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95807" y="639030"/>
            <a:ext cx="3313273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CE48F3-1C11-A746-D204-DD50C777D154}"/>
              </a:ext>
            </a:extLst>
          </p:cNvPr>
          <p:cNvSpPr txBox="1"/>
          <p:nvPr/>
        </p:nvSpPr>
        <p:spPr>
          <a:xfrm>
            <a:off x="225532" y="6311900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D" dirty="0" err="1"/>
              <a:t>Sumber</a:t>
            </a:r>
            <a:r>
              <a:rPr lang="en-ID" dirty="0"/>
              <a:t>: </a:t>
            </a:r>
            <a:r>
              <a:rPr lang="en-ID" dirty="0" err="1"/>
              <a:t>guyton</a:t>
            </a:r>
            <a:r>
              <a:rPr lang="en-ID" dirty="0"/>
              <a:t> and hall physiology 14</a:t>
            </a:r>
            <a:r>
              <a:rPr lang="en-ID" baseline="30000" dirty="0"/>
              <a:t>th</a:t>
            </a:r>
            <a:r>
              <a:rPr lang="en-ID" dirty="0"/>
              <a:t> edition, 2020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072B44-5F87-E0D6-05B2-9CE27E948565}"/>
              </a:ext>
            </a:extLst>
          </p:cNvPr>
          <p:cNvSpPr txBox="1"/>
          <p:nvPr/>
        </p:nvSpPr>
        <p:spPr>
          <a:xfrm>
            <a:off x="617958" y="506076"/>
            <a:ext cx="60969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dirty="0"/>
              <a:t>GAMBAR 15-5 </a:t>
            </a:r>
            <a:r>
              <a:rPr lang="en-ID" sz="2400" dirty="0" err="1"/>
              <a:t>Tahapan</a:t>
            </a:r>
            <a:r>
              <a:rPr lang="en-ID" sz="2400" dirty="0"/>
              <a:t> </a:t>
            </a:r>
            <a:r>
              <a:rPr lang="en-ID" sz="2400" dirty="0" err="1"/>
              <a:t>progresif</a:t>
            </a:r>
            <a:r>
              <a:rPr lang="en-ID" sz="2400" dirty="0"/>
              <a:t> </a:t>
            </a:r>
            <a:r>
              <a:rPr lang="en-ID" sz="2400" dirty="0" err="1"/>
              <a:t>dalam</a:t>
            </a:r>
            <a:r>
              <a:rPr lang="en-ID" sz="2400" dirty="0"/>
              <a:t> </a:t>
            </a:r>
            <a:r>
              <a:rPr lang="en-ID" sz="2400" dirty="0" err="1"/>
              <a:t>transmisi</a:t>
            </a:r>
            <a:r>
              <a:rPr lang="en-ID" sz="2400" dirty="0"/>
              <a:t> </a:t>
            </a:r>
            <a:r>
              <a:rPr lang="en-ID" sz="2400" i="1" dirty="0"/>
              <a:t>Pressure pulses </a:t>
            </a:r>
            <a:r>
              <a:rPr lang="en-ID" sz="2400" dirty="0" err="1"/>
              <a:t>sepanjang</a:t>
            </a:r>
            <a:r>
              <a:rPr lang="en-ID" sz="2400" dirty="0"/>
              <a:t> aorta.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044FBA-0BCC-165E-56AB-DE1BD0780DBD}"/>
              </a:ext>
            </a:extLst>
          </p:cNvPr>
          <p:cNvSpPr txBox="1"/>
          <p:nvPr/>
        </p:nvSpPr>
        <p:spPr>
          <a:xfrm>
            <a:off x="617958" y="1660695"/>
            <a:ext cx="69015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dirty="0" err="1"/>
              <a:t>Kecepatan</a:t>
            </a:r>
            <a:r>
              <a:rPr lang="en-ID" sz="2400" dirty="0"/>
              <a:t> </a:t>
            </a:r>
            <a:r>
              <a:rPr lang="en-ID" sz="2400" dirty="0" err="1"/>
              <a:t>transmisi</a:t>
            </a:r>
            <a:r>
              <a:rPr lang="en-ID" sz="2400" dirty="0"/>
              <a:t> </a:t>
            </a:r>
            <a:r>
              <a:rPr lang="en-ID" sz="2400" i="1" dirty="0"/>
              <a:t>pressure pulse </a:t>
            </a:r>
            <a:r>
              <a:rPr lang="en-ID" sz="2400" dirty="0" err="1"/>
              <a:t>adalah</a:t>
            </a:r>
            <a:r>
              <a:rPr lang="en-ID" sz="2400" dirty="0"/>
              <a:t> 3-5 m/</a:t>
            </a:r>
            <a:r>
              <a:rPr lang="en-ID" sz="2400" dirty="0" err="1"/>
              <a:t>detik</a:t>
            </a:r>
            <a:r>
              <a:rPr lang="en-ID" sz="2400" dirty="0"/>
              <a:t> di aorta normal, 7-10 m/</a:t>
            </a:r>
            <a:r>
              <a:rPr lang="en-ID" sz="2400" dirty="0" err="1"/>
              <a:t>detik</a:t>
            </a:r>
            <a:r>
              <a:rPr lang="en-ID" sz="2400" dirty="0"/>
              <a:t> di </a:t>
            </a:r>
            <a:r>
              <a:rPr lang="en-ID" sz="2400" dirty="0" err="1"/>
              <a:t>cabang</a:t>
            </a:r>
            <a:r>
              <a:rPr lang="en-ID" sz="2400" dirty="0"/>
              <a:t> </a:t>
            </a:r>
            <a:r>
              <a:rPr lang="en-ID" sz="2400" dirty="0" err="1"/>
              <a:t>arteri</a:t>
            </a:r>
            <a:r>
              <a:rPr lang="en-ID" sz="2400" dirty="0"/>
              <a:t> </a:t>
            </a:r>
            <a:r>
              <a:rPr lang="en-ID" sz="2400" dirty="0" err="1"/>
              <a:t>besar</a:t>
            </a:r>
            <a:r>
              <a:rPr lang="en-ID" sz="2400" dirty="0"/>
              <a:t>, dan 15-35 m/</a:t>
            </a:r>
            <a:r>
              <a:rPr lang="en-ID" sz="2400" dirty="0" err="1"/>
              <a:t>detik</a:t>
            </a:r>
            <a:r>
              <a:rPr lang="en-ID" sz="2400" dirty="0"/>
              <a:t> di </a:t>
            </a:r>
            <a:r>
              <a:rPr lang="en-ID" sz="2400" dirty="0" err="1"/>
              <a:t>arteri</a:t>
            </a:r>
            <a:r>
              <a:rPr lang="en-ID" sz="2400" dirty="0"/>
              <a:t> </a:t>
            </a:r>
            <a:r>
              <a:rPr lang="en-ID" sz="2400" dirty="0" err="1"/>
              <a:t>kecil</a:t>
            </a:r>
            <a:r>
              <a:rPr lang="en-ID" sz="2400" dirty="0"/>
              <a:t>. </a:t>
            </a:r>
            <a:r>
              <a:rPr lang="en-ID" sz="2400" dirty="0" err="1"/>
              <a:t>Secara</a:t>
            </a:r>
            <a:r>
              <a:rPr lang="en-ID" sz="2400" dirty="0"/>
              <a:t> </a:t>
            </a:r>
            <a:r>
              <a:rPr lang="en-ID" sz="2400" dirty="0" err="1"/>
              <a:t>umum</a:t>
            </a:r>
            <a:r>
              <a:rPr lang="en-ID" sz="2400" dirty="0"/>
              <a:t>, </a:t>
            </a:r>
            <a:r>
              <a:rPr lang="en-ID" sz="2400" dirty="0" err="1"/>
              <a:t>semakin</a:t>
            </a:r>
            <a:r>
              <a:rPr lang="en-ID" sz="2400" dirty="0"/>
              <a:t> </a:t>
            </a:r>
            <a:r>
              <a:rPr lang="en-ID" sz="2400" dirty="0" err="1"/>
              <a:t>besar</a:t>
            </a:r>
            <a:r>
              <a:rPr lang="en-ID" sz="2400" dirty="0"/>
              <a:t> </a:t>
            </a:r>
            <a:r>
              <a:rPr lang="en-ID" sz="2400" dirty="0" err="1"/>
              <a:t>komplians</a:t>
            </a:r>
            <a:r>
              <a:rPr lang="en-ID" sz="2400" dirty="0"/>
              <a:t> </a:t>
            </a:r>
            <a:r>
              <a:rPr lang="en-ID" sz="2400" dirty="0" err="1"/>
              <a:t>setiap</a:t>
            </a:r>
            <a:r>
              <a:rPr lang="en-ID" sz="2400" dirty="0"/>
              <a:t> </a:t>
            </a:r>
            <a:r>
              <a:rPr lang="en-ID" sz="2400" dirty="0" err="1"/>
              <a:t>segmen</a:t>
            </a:r>
            <a:r>
              <a:rPr lang="en-ID" sz="2400" dirty="0"/>
              <a:t> </a:t>
            </a:r>
            <a:r>
              <a:rPr lang="en-ID" sz="2400" dirty="0" err="1"/>
              <a:t>vaskular</a:t>
            </a:r>
            <a:r>
              <a:rPr lang="en-ID" sz="2400" dirty="0"/>
              <a:t>, </a:t>
            </a:r>
            <a:r>
              <a:rPr lang="en-ID" sz="2400" dirty="0" err="1"/>
              <a:t>semakin</a:t>
            </a:r>
            <a:r>
              <a:rPr lang="en-ID" sz="2400" dirty="0"/>
              <a:t> </a:t>
            </a:r>
            <a:r>
              <a:rPr lang="en-ID" sz="2400" dirty="0" err="1"/>
              <a:t>lambat</a:t>
            </a:r>
            <a:r>
              <a:rPr lang="en-ID" sz="2400" dirty="0"/>
              <a:t> </a:t>
            </a:r>
            <a:r>
              <a:rPr lang="en-ID" sz="2400" dirty="0" err="1"/>
              <a:t>kecepatannya</a:t>
            </a:r>
            <a:r>
              <a:rPr lang="en-ID" sz="2400" dirty="0"/>
              <a:t>, yang </a:t>
            </a:r>
            <a:r>
              <a:rPr lang="en-ID" sz="2400" dirty="0" err="1"/>
              <a:t>menjelaskan</a:t>
            </a:r>
            <a:r>
              <a:rPr lang="en-ID" sz="2400" dirty="0"/>
              <a:t> </a:t>
            </a:r>
            <a:r>
              <a:rPr lang="en-ID" sz="2400" dirty="0" err="1"/>
              <a:t>transmisi</a:t>
            </a:r>
            <a:r>
              <a:rPr lang="en-ID" sz="2400" dirty="0"/>
              <a:t> yang </a:t>
            </a:r>
            <a:r>
              <a:rPr lang="en-ID" sz="2400" dirty="0" err="1"/>
              <a:t>lambat</a:t>
            </a:r>
            <a:r>
              <a:rPr lang="en-ID" sz="2400" dirty="0"/>
              <a:t> di aorta dan </a:t>
            </a:r>
            <a:r>
              <a:rPr lang="en-ID" sz="2400" dirty="0" err="1"/>
              <a:t>transmisi</a:t>
            </a:r>
            <a:r>
              <a:rPr lang="en-ID" sz="2400" dirty="0"/>
              <a:t> yang </a:t>
            </a:r>
            <a:r>
              <a:rPr lang="en-ID" sz="2400" dirty="0" err="1"/>
              <a:t>jauh</a:t>
            </a:r>
            <a:r>
              <a:rPr lang="en-ID" sz="2400" dirty="0"/>
              <a:t> </a:t>
            </a:r>
            <a:r>
              <a:rPr lang="en-ID" sz="2400" dirty="0" err="1"/>
              <a:t>lebih</a:t>
            </a:r>
            <a:r>
              <a:rPr lang="en-ID" sz="2400" dirty="0"/>
              <a:t> </a:t>
            </a:r>
            <a:r>
              <a:rPr lang="en-ID" sz="2400" dirty="0" err="1"/>
              <a:t>cepat</a:t>
            </a:r>
            <a:r>
              <a:rPr lang="en-ID" sz="2400" dirty="0"/>
              <a:t> di </a:t>
            </a:r>
            <a:r>
              <a:rPr lang="en-ID" sz="2400" dirty="0" err="1"/>
              <a:t>arteri</a:t>
            </a:r>
            <a:r>
              <a:rPr lang="en-ID" sz="2400" dirty="0"/>
              <a:t> distal </a:t>
            </a:r>
            <a:r>
              <a:rPr lang="en-ID" sz="2400" dirty="0" err="1"/>
              <a:t>kecil</a:t>
            </a:r>
            <a:r>
              <a:rPr lang="en-ID" sz="2400" dirty="0"/>
              <a:t> yang </a:t>
            </a:r>
            <a:r>
              <a:rPr lang="en-ID" sz="2400" dirty="0" err="1"/>
              <a:t>kurang</a:t>
            </a:r>
            <a:r>
              <a:rPr lang="en-ID" sz="2400" dirty="0"/>
              <a:t> </a:t>
            </a:r>
            <a:r>
              <a:rPr lang="en-ID" sz="2400" dirty="0" err="1"/>
              <a:t>komplians</a:t>
            </a:r>
            <a:r>
              <a:rPr lang="en-ID" sz="2400" dirty="0"/>
              <a:t>. Di aorta, </a:t>
            </a:r>
            <a:r>
              <a:rPr lang="en-ID" sz="2400" dirty="0" err="1"/>
              <a:t>kecepatan</a:t>
            </a:r>
            <a:r>
              <a:rPr lang="en-ID" sz="2400" dirty="0"/>
              <a:t> </a:t>
            </a:r>
            <a:r>
              <a:rPr lang="en-ID" sz="2400" dirty="0" err="1"/>
              <a:t>transmisi</a:t>
            </a:r>
            <a:r>
              <a:rPr lang="en-ID" sz="2400" dirty="0"/>
              <a:t> </a:t>
            </a:r>
            <a:r>
              <a:rPr lang="en-ID" sz="2400" i="1" dirty="0"/>
              <a:t>pressure pulse </a:t>
            </a:r>
            <a:r>
              <a:rPr lang="en-ID" sz="2400" dirty="0" err="1"/>
              <a:t>adalah</a:t>
            </a:r>
            <a:r>
              <a:rPr lang="en-ID" sz="2400" dirty="0"/>
              <a:t> 15x </a:t>
            </a:r>
            <a:r>
              <a:rPr lang="en-ID" sz="2400" dirty="0" err="1"/>
              <a:t>atau</a:t>
            </a:r>
            <a:r>
              <a:rPr lang="en-ID" sz="2400" dirty="0"/>
              <a:t> </a:t>
            </a:r>
            <a:r>
              <a:rPr lang="en-ID" sz="2400" dirty="0" err="1"/>
              <a:t>lebih</a:t>
            </a:r>
            <a:r>
              <a:rPr lang="en-ID" sz="2400" dirty="0"/>
              <a:t> </a:t>
            </a:r>
            <a:r>
              <a:rPr lang="en-ID" sz="2400" dirty="0" err="1"/>
              <a:t>kecepatan</a:t>
            </a:r>
            <a:r>
              <a:rPr lang="en-ID" sz="2400" dirty="0"/>
              <a:t> </a:t>
            </a:r>
            <a:r>
              <a:rPr lang="en-ID" sz="2400" dirty="0" err="1"/>
              <a:t>aliran</a:t>
            </a:r>
            <a:r>
              <a:rPr lang="en-ID" sz="2400" dirty="0"/>
              <a:t> </a:t>
            </a:r>
            <a:r>
              <a:rPr lang="en-ID" sz="2400" dirty="0" err="1"/>
              <a:t>darah</a:t>
            </a:r>
            <a:r>
              <a:rPr lang="en-ID" sz="2400" dirty="0"/>
              <a:t> </a:t>
            </a:r>
            <a:r>
              <a:rPr lang="en-ID" sz="2400" dirty="0" err="1"/>
              <a:t>karena</a:t>
            </a:r>
            <a:r>
              <a:rPr lang="en-ID" sz="2400" dirty="0"/>
              <a:t> </a:t>
            </a:r>
            <a:r>
              <a:rPr lang="en-ID" sz="2400" i="1" dirty="0"/>
              <a:t>pressure pulse </a:t>
            </a:r>
            <a:r>
              <a:rPr lang="en-ID" sz="2400" dirty="0" err="1"/>
              <a:t>hanyalah</a:t>
            </a:r>
            <a:r>
              <a:rPr lang="en-ID" sz="2400" dirty="0"/>
              <a:t> </a:t>
            </a:r>
            <a:r>
              <a:rPr lang="en-ID" sz="2400" dirty="0" err="1"/>
              <a:t>gelombang</a:t>
            </a:r>
            <a:r>
              <a:rPr lang="en-ID" sz="2400" dirty="0"/>
              <a:t> </a:t>
            </a:r>
            <a:r>
              <a:rPr lang="en-ID" sz="2400" dirty="0" err="1"/>
              <a:t>tekanan</a:t>
            </a:r>
            <a:r>
              <a:rPr lang="en-ID" sz="2400" dirty="0"/>
              <a:t> yang </a:t>
            </a:r>
            <a:r>
              <a:rPr lang="en-ID" sz="2400" dirty="0" err="1"/>
              <a:t>bergerak</a:t>
            </a:r>
            <a:r>
              <a:rPr lang="en-ID" sz="2400" dirty="0"/>
              <a:t> yang </a:t>
            </a:r>
            <a:r>
              <a:rPr lang="en-ID" sz="2400" dirty="0" err="1"/>
              <a:t>melibatkan</a:t>
            </a:r>
            <a:r>
              <a:rPr lang="en-ID" sz="2400" dirty="0"/>
              <a:t> </a:t>
            </a:r>
            <a:r>
              <a:rPr lang="en-ID" sz="2400" dirty="0" err="1"/>
              <a:t>sedikit</a:t>
            </a:r>
            <a:r>
              <a:rPr lang="en-ID" sz="2400" dirty="0"/>
              <a:t> </a:t>
            </a:r>
            <a:r>
              <a:rPr lang="en-US" sz="2400" b="1" i="1" dirty="0"/>
              <a:t>total movement of blood volume.</a:t>
            </a:r>
            <a:endParaRPr lang="en-ID" sz="2400" b="1" i="1" dirty="0"/>
          </a:p>
        </p:txBody>
      </p:sp>
    </p:spTree>
    <p:extLst>
      <p:ext uri="{BB962C8B-B14F-4D97-AF65-F5344CB8AC3E}">
        <p14:creationId xmlns:p14="http://schemas.microsoft.com/office/powerpoint/2010/main" val="832548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8CFAF-BEEF-0143-7B53-BD3174BD4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dirty="0" err="1"/>
              <a:t>Distensibilitas</a:t>
            </a:r>
            <a:r>
              <a:rPr lang="en-ID" b="1" dirty="0"/>
              <a:t> </a:t>
            </a:r>
            <a:r>
              <a:rPr lang="en-ID" b="1" dirty="0" err="1"/>
              <a:t>Vaskular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506D0-8804-7252-3180-96FD3A39E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D" dirty="0" err="1"/>
              <a:t>Karakteristik</a:t>
            </a:r>
            <a:r>
              <a:rPr lang="en-ID" dirty="0"/>
              <a:t> </a:t>
            </a:r>
            <a:r>
              <a:rPr lang="en-ID" dirty="0" err="1"/>
              <a:t>penting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vaskular</a:t>
            </a:r>
            <a:r>
              <a:rPr lang="en-ID" dirty="0"/>
              <a:t> </a:t>
            </a:r>
            <a:r>
              <a:rPr lang="en-ID" dirty="0">
                <a:sym typeface="Wingdings" panose="05000000000000000000" pitchFamily="2" charset="2"/>
              </a:rPr>
              <a:t></a:t>
            </a:r>
            <a:r>
              <a:rPr lang="en-ID" dirty="0"/>
              <a:t> </a:t>
            </a:r>
            <a:r>
              <a:rPr lang="en-ID" dirty="0" err="1"/>
              <a:t>semua</a:t>
            </a:r>
            <a:r>
              <a:rPr lang="en-ID" dirty="0"/>
              <a:t> </a:t>
            </a:r>
            <a:r>
              <a:rPr lang="en-ID" dirty="0" err="1"/>
              <a:t>pembuluh</a:t>
            </a:r>
            <a:r>
              <a:rPr lang="en-ID" dirty="0"/>
              <a:t> </a:t>
            </a:r>
            <a:r>
              <a:rPr lang="en-ID" dirty="0" err="1"/>
              <a:t>darah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diregangkan</a:t>
            </a:r>
            <a:r>
              <a:rPr lang="en-ID" dirty="0"/>
              <a:t>. Sifat </a:t>
            </a:r>
            <a:r>
              <a:rPr lang="en-ID" dirty="0" err="1"/>
              <a:t>arteri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diregangkan</a:t>
            </a:r>
            <a:r>
              <a:rPr lang="en-ID" dirty="0"/>
              <a:t> </a:t>
            </a:r>
            <a:r>
              <a:rPr lang="en-ID" dirty="0" err="1"/>
              <a:t>memungkinkan</a:t>
            </a:r>
            <a:r>
              <a:rPr lang="en-ID" dirty="0"/>
              <a:t> </a:t>
            </a:r>
            <a:r>
              <a:rPr lang="en-ID" dirty="0" err="1"/>
              <a:t>arteri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mengakomodasi</a:t>
            </a:r>
            <a:r>
              <a:rPr lang="en-ID" dirty="0"/>
              <a:t> output </a:t>
            </a:r>
            <a:r>
              <a:rPr lang="en-ID" dirty="0" err="1"/>
              <a:t>pulsatil</a:t>
            </a:r>
            <a:r>
              <a:rPr lang="en-ID" dirty="0"/>
              <a:t> </a:t>
            </a:r>
            <a:r>
              <a:rPr lang="en-ID" dirty="0" err="1"/>
              <a:t>jantung</a:t>
            </a:r>
            <a:r>
              <a:rPr lang="en-ID" dirty="0"/>
              <a:t> dan </a:t>
            </a:r>
            <a:r>
              <a:rPr lang="en-ID" dirty="0" err="1"/>
              <a:t>meratakan</a:t>
            </a:r>
            <a:r>
              <a:rPr lang="en-ID" dirty="0"/>
              <a:t> </a:t>
            </a:r>
            <a:r>
              <a:rPr lang="en-ID" i="1" dirty="0"/>
              <a:t>pressure pulsation </a:t>
            </a:r>
            <a:r>
              <a:rPr lang="en-ID" dirty="0"/>
              <a:t>(</a:t>
            </a:r>
            <a:r>
              <a:rPr lang="en-ID" dirty="0" err="1"/>
              <a:t>denyut</a:t>
            </a:r>
            <a:r>
              <a:rPr lang="en-ID" dirty="0"/>
              <a:t> </a:t>
            </a:r>
            <a:r>
              <a:rPr lang="en-ID" dirty="0" err="1"/>
              <a:t>tekanan</a:t>
            </a:r>
            <a:r>
              <a:rPr lang="en-ID" dirty="0"/>
              <a:t>). </a:t>
            </a:r>
            <a:r>
              <a:rPr lang="en-ID" dirty="0" err="1"/>
              <a:t>Kemampuan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menghasilkan</a:t>
            </a:r>
            <a:r>
              <a:rPr lang="en-ID" dirty="0"/>
              <a:t> </a:t>
            </a:r>
            <a:r>
              <a:rPr lang="en-ID" dirty="0" err="1"/>
              <a:t>aliran</a:t>
            </a:r>
            <a:r>
              <a:rPr lang="en-ID" dirty="0"/>
              <a:t> </a:t>
            </a:r>
            <a:r>
              <a:rPr lang="en-ID" dirty="0" err="1"/>
              <a:t>darah</a:t>
            </a:r>
            <a:r>
              <a:rPr lang="en-ID" dirty="0"/>
              <a:t> yang </a:t>
            </a:r>
            <a:r>
              <a:rPr lang="en-ID" dirty="0" err="1"/>
              <a:t>lancar</a:t>
            </a:r>
            <a:r>
              <a:rPr lang="en-ID" dirty="0"/>
              <a:t> dan </a:t>
            </a:r>
            <a:r>
              <a:rPr lang="en-ID" dirty="0" err="1"/>
              <a:t>terus</a:t>
            </a:r>
            <a:r>
              <a:rPr lang="en-ID" dirty="0"/>
              <a:t> </a:t>
            </a:r>
            <a:r>
              <a:rPr lang="en-ID" dirty="0" err="1"/>
              <a:t>menerus</a:t>
            </a:r>
            <a:r>
              <a:rPr lang="en-ID" dirty="0"/>
              <a:t> </a:t>
            </a:r>
            <a:r>
              <a:rPr lang="en-ID" dirty="0" err="1"/>
              <a:t>melalui</a:t>
            </a:r>
            <a:r>
              <a:rPr lang="en-ID" dirty="0"/>
              <a:t> </a:t>
            </a:r>
            <a:r>
              <a:rPr lang="en-ID" dirty="0" err="1"/>
              <a:t>pembuluh</a:t>
            </a:r>
            <a:r>
              <a:rPr lang="en-ID" dirty="0"/>
              <a:t> </a:t>
            </a:r>
            <a:r>
              <a:rPr lang="en-ID" dirty="0" err="1"/>
              <a:t>darah</a:t>
            </a:r>
            <a:r>
              <a:rPr lang="en-ID" dirty="0"/>
              <a:t> yang sangat </a:t>
            </a:r>
            <a:r>
              <a:rPr lang="en-ID" dirty="0" err="1"/>
              <a:t>kecil</a:t>
            </a:r>
            <a:r>
              <a:rPr lang="en-ID" dirty="0"/>
              <a:t> di </a:t>
            </a:r>
            <a:r>
              <a:rPr lang="en-ID" dirty="0" err="1"/>
              <a:t>jaringan</a:t>
            </a:r>
            <a:endParaRPr lang="en-ID" dirty="0"/>
          </a:p>
          <a:p>
            <a:pPr marL="0" indent="0">
              <a:buNone/>
            </a:pPr>
            <a:r>
              <a:rPr lang="en-ID" dirty="0" err="1"/>
              <a:t>Pembuluh</a:t>
            </a:r>
            <a:r>
              <a:rPr lang="en-ID" dirty="0"/>
              <a:t> </a:t>
            </a:r>
            <a:r>
              <a:rPr lang="en-ID" dirty="0" err="1"/>
              <a:t>darah</a:t>
            </a:r>
            <a:r>
              <a:rPr lang="en-ID" dirty="0"/>
              <a:t> yang paling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diregangkan</a:t>
            </a:r>
            <a:r>
              <a:rPr lang="en-ID" dirty="0"/>
              <a:t> </a:t>
            </a:r>
            <a:r>
              <a:rPr lang="en-ID" dirty="0">
                <a:sym typeface="Wingdings" panose="05000000000000000000" pitchFamily="2" charset="2"/>
              </a:rPr>
              <a:t></a:t>
            </a:r>
            <a:r>
              <a:rPr lang="en-ID" dirty="0"/>
              <a:t> vena. </a:t>
            </a:r>
            <a:r>
              <a:rPr lang="en-ID" dirty="0" err="1"/>
              <a:t>Bahkan</a:t>
            </a:r>
            <a:r>
              <a:rPr lang="en-ID" dirty="0"/>
              <a:t> </a:t>
            </a:r>
            <a:r>
              <a:rPr lang="en-ID" dirty="0" err="1"/>
              <a:t>sedikit</a:t>
            </a:r>
            <a:r>
              <a:rPr lang="en-ID" dirty="0"/>
              <a:t> </a:t>
            </a:r>
            <a:r>
              <a:rPr lang="en-ID" dirty="0" err="1"/>
              <a:t>peningkatan</a:t>
            </a:r>
            <a:r>
              <a:rPr lang="en-ID" dirty="0"/>
              <a:t> </a:t>
            </a:r>
            <a:r>
              <a:rPr lang="en-ID" dirty="0" err="1"/>
              <a:t>tekanan</a:t>
            </a:r>
            <a:r>
              <a:rPr lang="en-ID" dirty="0"/>
              <a:t> vena </a:t>
            </a:r>
            <a:r>
              <a:rPr lang="en-ID" dirty="0" err="1"/>
              <a:t>menyebabkan</a:t>
            </a:r>
            <a:r>
              <a:rPr lang="en-ID" dirty="0"/>
              <a:t> vena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menyimpan</a:t>
            </a:r>
            <a:r>
              <a:rPr lang="en-ID" dirty="0"/>
              <a:t> 0,5 </a:t>
            </a:r>
            <a:r>
              <a:rPr lang="en-ID" dirty="0" err="1"/>
              <a:t>hingga</a:t>
            </a:r>
            <a:r>
              <a:rPr lang="en-ID" dirty="0"/>
              <a:t> 1,0 </a:t>
            </a:r>
            <a:r>
              <a:rPr lang="en-ID" dirty="0" err="1"/>
              <a:t>liter</a:t>
            </a:r>
            <a:r>
              <a:rPr lang="en-ID" dirty="0"/>
              <a:t> </a:t>
            </a:r>
            <a:r>
              <a:rPr lang="en-ID" dirty="0" err="1"/>
              <a:t>darah</a:t>
            </a:r>
            <a:r>
              <a:rPr lang="en-ID" dirty="0"/>
              <a:t> </a:t>
            </a:r>
            <a:r>
              <a:rPr lang="en-ID" dirty="0" err="1"/>
              <a:t>ekstra</a:t>
            </a:r>
            <a:r>
              <a:rPr lang="en-ID" dirty="0"/>
              <a:t>. </a:t>
            </a:r>
            <a:r>
              <a:rPr lang="en-ID" dirty="0" err="1"/>
              <a:t>Sehingga</a:t>
            </a:r>
            <a:r>
              <a:rPr lang="en-ID" dirty="0"/>
              <a:t> vena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reservoir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menyimpan</a:t>
            </a:r>
            <a:r>
              <a:rPr lang="en-ID" dirty="0"/>
              <a:t> </a:t>
            </a:r>
            <a:r>
              <a:rPr lang="en-ID" dirty="0" err="1"/>
              <a:t>sejumlah</a:t>
            </a:r>
            <a:r>
              <a:rPr lang="en-ID" dirty="0"/>
              <a:t>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darah</a:t>
            </a:r>
            <a:r>
              <a:rPr lang="en-ID" dirty="0"/>
              <a:t> </a:t>
            </a:r>
            <a:r>
              <a:rPr lang="en-ID" dirty="0" err="1"/>
              <a:t>ekstra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kapan</a:t>
            </a:r>
            <a:r>
              <a:rPr lang="en-ID" dirty="0"/>
              <a:t> pun </a:t>
            </a:r>
            <a:r>
              <a:rPr lang="en-ID" dirty="0" err="1"/>
              <a:t>darah</a:t>
            </a:r>
            <a:r>
              <a:rPr lang="en-ID" dirty="0"/>
              <a:t> </a:t>
            </a:r>
            <a:r>
              <a:rPr lang="en-ID" dirty="0" err="1"/>
              <a:t>dibutuhkan</a:t>
            </a:r>
            <a:r>
              <a:rPr lang="en-ID" dirty="0"/>
              <a:t> di </a:t>
            </a:r>
            <a:r>
              <a:rPr lang="en-ID" dirty="0" err="1"/>
              <a:t>tempat</a:t>
            </a:r>
            <a:r>
              <a:rPr lang="en-ID" dirty="0"/>
              <a:t> lain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sirkulasi</a:t>
            </a:r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4262BF-97BB-7400-53A3-7FC857176409}"/>
              </a:ext>
            </a:extLst>
          </p:cNvPr>
          <p:cNvSpPr txBox="1"/>
          <p:nvPr/>
        </p:nvSpPr>
        <p:spPr>
          <a:xfrm>
            <a:off x="169607" y="6391790"/>
            <a:ext cx="6096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D" dirty="0" err="1"/>
              <a:t>Sumber</a:t>
            </a:r>
            <a:r>
              <a:rPr lang="en-ID" dirty="0"/>
              <a:t>: </a:t>
            </a:r>
            <a:r>
              <a:rPr lang="en-ID" dirty="0" err="1"/>
              <a:t>guyton</a:t>
            </a:r>
            <a:r>
              <a:rPr lang="en-ID" dirty="0"/>
              <a:t> and hall physiology 14</a:t>
            </a:r>
            <a:r>
              <a:rPr lang="en-ID" baseline="30000" dirty="0"/>
              <a:t>th</a:t>
            </a:r>
            <a:r>
              <a:rPr lang="en-ID" dirty="0"/>
              <a:t> edition, 2020 </a:t>
            </a:r>
          </a:p>
        </p:txBody>
      </p:sp>
    </p:spTree>
    <p:extLst>
      <p:ext uri="{BB962C8B-B14F-4D97-AF65-F5344CB8AC3E}">
        <p14:creationId xmlns:p14="http://schemas.microsoft.com/office/powerpoint/2010/main" val="1103397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6A9B6-22A6-E6ED-F5C9-44F51336A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E7B7C-76C3-A9F2-9FB9-8943B1227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D" b="1" i="1" dirty="0"/>
              <a:t>Pressure pulses </a:t>
            </a:r>
            <a:r>
              <a:rPr lang="en-ID" b="1" dirty="0" err="1"/>
              <a:t>Diredam</a:t>
            </a:r>
            <a:r>
              <a:rPr lang="en-ID" b="1" dirty="0"/>
              <a:t> di </a:t>
            </a:r>
            <a:r>
              <a:rPr lang="en-ID" b="1" dirty="0" err="1"/>
              <a:t>Arteri</a:t>
            </a:r>
            <a:r>
              <a:rPr lang="en-ID" b="1" dirty="0"/>
              <a:t>, </a:t>
            </a:r>
            <a:r>
              <a:rPr lang="en-ID" b="1" dirty="0" err="1"/>
              <a:t>Arteriol</a:t>
            </a:r>
            <a:r>
              <a:rPr lang="en-ID" b="1" dirty="0"/>
              <a:t>, dan </a:t>
            </a:r>
            <a:r>
              <a:rPr lang="en-ID" b="1" dirty="0" err="1"/>
              <a:t>Kapiler</a:t>
            </a:r>
            <a:r>
              <a:rPr lang="en-ID" b="1" dirty="0"/>
              <a:t> yang </a:t>
            </a:r>
            <a:r>
              <a:rPr lang="en-ID" b="1" dirty="0" err="1"/>
              <a:t>Lebih</a:t>
            </a:r>
            <a:r>
              <a:rPr lang="en-ID" b="1" dirty="0"/>
              <a:t> Kecil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77AAC-01C8-69A6-CEC8-F04BC2546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7689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D" b="1" dirty="0"/>
              <a:t>Gambar 15-6 </a:t>
            </a:r>
            <a:r>
              <a:rPr lang="en-ID" dirty="0" err="1"/>
              <a:t>menunjukkan</a:t>
            </a:r>
            <a:r>
              <a:rPr lang="en-ID" dirty="0"/>
              <a:t> </a:t>
            </a:r>
            <a:r>
              <a:rPr lang="en-ID" dirty="0" err="1"/>
              <a:t>perubahan</a:t>
            </a:r>
            <a:r>
              <a:rPr lang="en-ID" dirty="0"/>
              <a:t> </a:t>
            </a:r>
            <a:r>
              <a:rPr lang="en-ID" dirty="0" err="1"/>
              <a:t>umum</a:t>
            </a:r>
            <a:r>
              <a:rPr lang="en-ID" dirty="0"/>
              <a:t> pada </a:t>
            </a:r>
            <a:r>
              <a:rPr lang="en-ID" dirty="0" err="1"/>
              <a:t>kontur</a:t>
            </a:r>
            <a:r>
              <a:rPr lang="en-ID" dirty="0"/>
              <a:t> </a:t>
            </a:r>
            <a:r>
              <a:rPr lang="en-ID" i="1" dirty="0"/>
              <a:t>pressure pulse </a:t>
            </a:r>
            <a:r>
              <a:rPr lang="en-ID" dirty="0" err="1"/>
              <a:t>saat</a:t>
            </a:r>
            <a:r>
              <a:rPr lang="en-ID" dirty="0"/>
              <a:t> </a:t>
            </a:r>
            <a:r>
              <a:rPr lang="en-ID" dirty="0" err="1"/>
              <a:t>denyut</a:t>
            </a:r>
            <a:r>
              <a:rPr lang="en-ID" dirty="0"/>
              <a:t> </a:t>
            </a:r>
            <a:r>
              <a:rPr lang="en-ID" dirty="0" err="1"/>
              <a:t>bergerak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pembuluh</a:t>
            </a:r>
            <a:r>
              <a:rPr lang="en-ID" dirty="0"/>
              <a:t> </a:t>
            </a:r>
            <a:r>
              <a:rPr lang="en-ID" dirty="0" err="1"/>
              <a:t>perifer</a:t>
            </a:r>
            <a:r>
              <a:rPr lang="en-ID" dirty="0"/>
              <a:t>. </a:t>
            </a:r>
            <a:r>
              <a:rPr lang="en-ID" dirty="0" err="1"/>
              <a:t>Perhatikan</a:t>
            </a:r>
            <a:r>
              <a:rPr lang="en-ID" dirty="0"/>
              <a:t> </a:t>
            </a:r>
            <a:r>
              <a:rPr lang="en-ID" dirty="0" err="1"/>
              <a:t>khususnya</a:t>
            </a:r>
            <a:r>
              <a:rPr lang="en-ID" dirty="0"/>
              <a:t> pada 3 </a:t>
            </a:r>
            <a:r>
              <a:rPr lang="en-ID" dirty="0" err="1"/>
              <a:t>kurva</a:t>
            </a:r>
            <a:r>
              <a:rPr lang="en-ID" dirty="0"/>
              <a:t> </a:t>
            </a:r>
            <a:r>
              <a:rPr lang="en-ID" dirty="0" err="1"/>
              <a:t>bagian</a:t>
            </a:r>
            <a:r>
              <a:rPr lang="en-ID" dirty="0"/>
              <a:t> </a:t>
            </a:r>
            <a:r>
              <a:rPr lang="en-ID" dirty="0" err="1"/>
              <a:t>bawah</a:t>
            </a:r>
            <a:r>
              <a:rPr lang="en-ID" dirty="0"/>
              <a:t> </a:t>
            </a:r>
            <a:r>
              <a:rPr lang="en-ID" dirty="0" err="1"/>
              <a:t>bahwa</a:t>
            </a:r>
            <a:r>
              <a:rPr lang="en-ID" dirty="0"/>
              <a:t> </a:t>
            </a:r>
            <a:r>
              <a:rPr lang="en-ID" dirty="0" err="1"/>
              <a:t>intensitas</a:t>
            </a:r>
            <a:r>
              <a:rPr lang="en-ID" dirty="0"/>
              <a:t> </a:t>
            </a:r>
            <a:r>
              <a:rPr lang="en-ID" dirty="0" err="1"/>
              <a:t>denyut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semakin</a:t>
            </a:r>
            <a:r>
              <a:rPr lang="en-ID" dirty="0"/>
              <a:t> </a:t>
            </a:r>
            <a:r>
              <a:rPr lang="en-ID" dirty="0" err="1"/>
              <a:t>berkurang</a:t>
            </a:r>
            <a:r>
              <a:rPr lang="en-ID" dirty="0"/>
              <a:t> di </a:t>
            </a:r>
            <a:r>
              <a:rPr lang="en-ID" dirty="0" err="1"/>
              <a:t>arteri</a:t>
            </a:r>
            <a:r>
              <a:rPr lang="en-ID" dirty="0"/>
              <a:t>, </a:t>
            </a:r>
            <a:r>
              <a:rPr lang="en-ID" dirty="0" err="1"/>
              <a:t>arteriol</a:t>
            </a:r>
            <a:r>
              <a:rPr lang="en-ID" dirty="0"/>
              <a:t>, dan, </a:t>
            </a:r>
            <a:r>
              <a:rPr lang="en-ID" dirty="0" err="1"/>
              <a:t>khususnya</a:t>
            </a:r>
            <a:r>
              <a:rPr lang="en-ID" dirty="0"/>
              <a:t>, </a:t>
            </a:r>
            <a:r>
              <a:rPr lang="en-ID" dirty="0" err="1"/>
              <a:t>kapiler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kecil</a:t>
            </a:r>
            <a:r>
              <a:rPr lang="en-ID" dirty="0"/>
              <a:t>. </a:t>
            </a:r>
            <a:r>
              <a:rPr lang="en-ID" dirty="0" err="1"/>
              <a:t>Faktanya</a:t>
            </a:r>
            <a:r>
              <a:rPr lang="en-ID" dirty="0"/>
              <a:t>,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ketika</a:t>
            </a:r>
            <a:r>
              <a:rPr lang="en-ID" dirty="0"/>
              <a:t> </a:t>
            </a:r>
            <a:r>
              <a:rPr lang="en-ID" dirty="0" err="1"/>
              <a:t>denyut</a:t>
            </a:r>
            <a:r>
              <a:rPr lang="en-ID" dirty="0"/>
              <a:t> aorta sangat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arteriol</a:t>
            </a:r>
            <a:r>
              <a:rPr lang="en-ID" dirty="0"/>
              <a:t> sangat </a:t>
            </a:r>
            <a:r>
              <a:rPr lang="en-ID" dirty="0" err="1"/>
              <a:t>melebar</a:t>
            </a:r>
            <a:r>
              <a:rPr lang="en-ID" dirty="0"/>
              <a:t>, </a:t>
            </a:r>
            <a:r>
              <a:rPr lang="en-ID" dirty="0" err="1"/>
              <a:t>baru</a:t>
            </a:r>
            <a:r>
              <a:rPr lang="en-ID" dirty="0"/>
              <a:t> </a:t>
            </a:r>
            <a:r>
              <a:rPr lang="en-ID" dirty="0" err="1"/>
              <a:t>denyut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diamati</a:t>
            </a:r>
            <a:r>
              <a:rPr lang="en-ID" dirty="0"/>
              <a:t> di </a:t>
            </a:r>
            <a:r>
              <a:rPr lang="en-ID" dirty="0" err="1"/>
              <a:t>kapiler</a:t>
            </a:r>
            <a:r>
              <a:rPr lang="en-ID" dirty="0"/>
              <a:t>.</a:t>
            </a:r>
          </a:p>
          <a:p>
            <a:pPr marL="0" indent="0">
              <a:buNone/>
            </a:pPr>
            <a:r>
              <a:rPr lang="en-ID" dirty="0" err="1"/>
              <a:t>Penurunan</a:t>
            </a:r>
            <a:r>
              <a:rPr lang="en-ID" dirty="0"/>
              <a:t> </a:t>
            </a:r>
            <a:r>
              <a:rPr lang="en-ID" dirty="0" err="1"/>
              <a:t>denyut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progresif</a:t>
            </a:r>
            <a:r>
              <a:rPr lang="en-ID" dirty="0"/>
              <a:t> di </a:t>
            </a:r>
            <a:r>
              <a:rPr lang="en-ID" dirty="0" err="1"/>
              <a:t>perifer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disebut</a:t>
            </a:r>
            <a:r>
              <a:rPr lang="en-ID" dirty="0"/>
              <a:t> </a:t>
            </a:r>
            <a:r>
              <a:rPr lang="en-ID" b="1" dirty="0" err="1"/>
              <a:t>peredaman</a:t>
            </a:r>
            <a:r>
              <a:rPr lang="en-ID" b="1" dirty="0"/>
              <a:t> </a:t>
            </a:r>
            <a:r>
              <a:rPr lang="en-ID" b="1" i="1" dirty="0"/>
              <a:t>pressure pulses</a:t>
            </a:r>
            <a:r>
              <a:rPr lang="en-ID" dirty="0"/>
              <a:t>. </a:t>
            </a:r>
            <a:r>
              <a:rPr lang="en-ID" dirty="0" err="1"/>
              <a:t>Penyebab</a:t>
            </a:r>
            <a:r>
              <a:rPr lang="en-ID" dirty="0"/>
              <a:t> </a:t>
            </a:r>
            <a:r>
              <a:rPr lang="en-ID" dirty="0" err="1"/>
              <a:t>peredaman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 2: (1) </a:t>
            </a:r>
            <a:r>
              <a:rPr lang="en-ID" dirty="0" err="1"/>
              <a:t>resistensi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pergerakan</a:t>
            </a:r>
            <a:r>
              <a:rPr lang="en-ID" dirty="0"/>
              <a:t> </a:t>
            </a:r>
            <a:r>
              <a:rPr lang="en-ID" dirty="0" err="1"/>
              <a:t>darah</a:t>
            </a:r>
            <a:r>
              <a:rPr lang="en-ID" dirty="0"/>
              <a:t> di </a:t>
            </a:r>
            <a:r>
              <a:rPr lang="en-ID" dirty="0" err="1"/>
              <a:t>pembuluh</a:t>
            </a:r>
            <a:r>
              <a:rPr lang="en-ID" dirty="0"/>
              <a:t>; dan (2) </a:t>
            </a:r>
            <a:r>
              <a:rPr lang="en-ID" dirty="0" err="1"/>
              <a:t>komplians</a:t>
            </a:r>
            <a:r>
              <a:rPr lang="en-ID" dirty="0"/>
              <a:t> </a:t>
            </a:r>
            <a:r>
              <a:rPr lang="en-ID" dirty="0" err="1"/>
              <a:t>pembuluh</a:t>
            </a:r>
            <a:r>
              <a:rPr lang="en-ID" dirty="0"/>
              <a:t>. </a:t>
            </a:r>
            <a:r>
              <a:rPr lang="en-ID" dirty="0" err="1"/>
              <a:t>Resistensi</a:t>
            </a:r>
            <a:r>
              <a:rPr lang="en-ID" dirty="0"/>
              <a:t> </a:t>
            </a:r>
            <a:r>
              <a:rPr lang="en-ID" dirty="0" err="1"/>
              <a:t>meredam</a:t>
            </a:r>
            <a:r>
              <a:rPr lang="en-ID" dirty="0"/>
              <a:t> </a:t>
            </a:r>
            <a:r>
              <a:rPr lang="en-ID" dirty="0" err="1"/>
              <a:t>denyut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sejumlah</a:t>
            </a:r>
            <a:r>
              <a:rPr lang="en-ID" dirty="0"/>
              <a:t> </a:t>
            </a:r>
            <a:r>
              <a:rPr lang="en-ID" dirty="0" err="1"/>
              <a:t>kecil</a:t>
            </a:r>
            <a:r>
              <a:rPr lang="en-ID" dirty="0"/>
              <a:t> </a:t>
            </a:r>
            <a:r>
              <a:rPr lang="en-ID" dirty="0" err="1"/>
              <a:t>darah</a:t>
            </a:r>
            <a:r>
              <a:rPr lang="en-ID" dirty="0"/>
              <a:t>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mengalir</a:t>
            </a:r>
            <a:r>
              <a:rPr lang="en-ID" dirty="0"/>
              <a:t> </a:t>
            </a:r>
            <a:r>
              <a:rPr lang="en-ID" dirty="0" err="1"/>
              <a:t>maju</a:t>
            </a:r>
            <a:r>
              <a:rPr lang="en-ID" dirty="0"/>
              <a:t> </a:t>
            </a:r>
            <a:r>
              <a:rPr lang="en-US" i="1" dirty="0"/>
              <a:t>at the pulse wave front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meregangkan</a:t>
            </a:r>
            <a:r>
              <a:rPr lang="en-ID" dirty="0"/>
              <a:t> </a:t>
            </a:r>
            <a:r>
              <a:rPr lang="en-ID" dirty="0" err="1"/>
              <a:t>segmen</a:t>
            </a:r>
            <a:r>
              <a:rPr lang="en-ID" dirty="0"/>
              <a:t> </a:t>
            </a:r>
            <a:r>
              <a:rPr lang="en-ID" dirty="0" err="1"/>
              <a:t>pembuluh</a:t>
            </a:r>
            <a:r>
              <a:rPr lang="en-ID" dirty="0"/>
              <a:t> </a:t>
            </a:r>
            <a:r>
              <a:rPr lang="en-ID" dirty="0" err="1"/>
              <a:t>berikutnya</a:t>
            </a:r>
            <a:r>
              <a:rPr lang="en-ID" dirty="0"/>
              <a:t>; </a:t>
            </a:r>
            <a:r>
              <a:rPr lang="en-ID" dirty="0" err="1"/>
              <a:t>semakin</a:t>
            </a:r>
            <a:r>
              <a:rPr lang="en-ID" dirty="0"/>
              <a:t>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resistensinya</a:t>
            </a:r>
            <a:r>
              <a:rPr lang="en-ID" dirty="0"/>
              <a:t>, </a:t>
            </a:r>
            <a:r>
              <a:rPr lang="en-ID" dirty="0" err="1"/>
              <a:t>semakin</a:t>
            </a:r>
            <a:r>
              <a:rPr lang="en-ID" dirty="0"/>
              <a:t> </a:t>
            </a:r>
            <a:r>
              <a:rPr lang="en-ID" dirty="0" err="1"/>
              <a:t>sulit</a:t>
            </a:r>
            <a:r>
              <a:rPr lang="en-ID" dirty="0"/>
              <a:t> </a:t>
            </a:r>
            <a:r>
              <a:rPr lang="en-ID" dirty="0" err="1"/>
              <a:t>hal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terjadi</a:t>
            </a:r>
            <a:r>
              <a:rPr lang="en-ID" dirty="0"/>
              <a:t>. Adapun </a:t>
            </a:r>
            <a:r>
              <a:rPr lang="en-ID" dirty="0" err="1"/>
              <a:t>komplians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meredam</a:t>
            </a:r>
            <a:r>
              <a:rPr lang="en-ID" dirty="0"/>
              <a:t> </a:t>
            </a:r>
            <a:r>
              <a:rPr lang="en-ID" dirty="0" err="1"/>
              <a:t>denyutan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semakin</a:t>
            </a:r>
            <a:r>
              <a:rPr lang="en-ID" dirty="0"/>
              <a:t> </a:t>
            </a:r>
            <a:r>
              <a:rPr lang="en-ID" dirty="0" err="1"/>
              <a:t>komplians</a:t>
            </a:r>
            <a:r>
              <a:rPr lang="en-ID" dirty="0"/>
              <a:t> </a:t>
            </a:r>
            <a:r>
              <a:rPr lang="en-ID" dirty="0" err="1"/>
              <a:t>pembuluh</a:t>
            </a:r>
            <a:r>
              <a:rPr lang="en-ID" dirty="0"/>
              <a:t> </a:t>
            </a:r>
            <a:r>
              <a:rPr lang="en-ID" dirty="0" err="1"/>
              <a:t>darah</a:t>
            </a:r>
            <a:r>
              <a:rPr lang="en-ID" dirty="0"/>
              <a:t>, </a:t>
            </a:r>
            <a:r>
              <a:rPr lang="en-ID" dirty="0" err="1"/>
              <a:t>semakin</a:t>
            </a:r>
            <a:r>
              <a:rPr lang="en-ID" dirty="0"/>
              <a:t>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darah</a:t>
            </a:r>
            <a:r>
              <a:rPr lang="en-ID" dirty="0"/>
              <a:t> yang </a:t>
            </a:r>
            <a:r>
              <a:rPr lang="en-ID" dirty="0" err="1"/>
              <a:t>dibutuhkan</a:t>
            </a:r>
            <a:r>
              <a:rPr lang="en-ID" dirty="0"/>
              <a:t> </a:t>
            </a:r>
            <a:r>
              <a:rPr lang="en-US" i="1" dirty="0"/>
              <a:t>at the pulse wave front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menyebabkan</a:t>
            </a:r>
            <a:r>
              <a:rPr lang="en-ID" dirty="0"/>
              <a:t> </a:t>
            </a:r>
            <a:r>
              <a:rPr lang="en-ID" dirty="0" err="1"/>
              <a:t>peningkatan</a:t>
            </a:r>
            <a:r>
              <a:rPr lang="en-ID" dirty="0"/>
              <a:t> </a:t>
            </a:r>
            <a:r>
              <a:rPr lang="en-ID" dirty="0" err="1"/>
              <a:t>tekanan</a:t>
            </a:r>
            <a:r>
              <a:rPr lang="en-ID" dirty="0"/>
              <a:t>. Oleh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, </a:t>
            </a:r>
            <a:r>
              <a:rPr lang="en-ID" dirty="0" err="1"/>
              <a:t>tingkat</a:t>
            </a:r>
            <a:r>
              <a:rPr lang="en-ID" dirty="0"/>
              <a:t> </a:t>
            </a:r>
            <a:r>
              <a:rPr lang="en-ID" dirty="0" err="1"/>
              <a:t>peredaman</a:t>
            </a:r>
            <a:r>
              <a:rPr lang="en-ID" dirty="0"/>
              <a:t> </a:t>
            </a:r>
            <a:r>
              <a:rPr lang="en-ID" dirty="0" err="1"/>
              <a:t>hampir</a:t>
            </a:r>
            <a:r>
              <a:rPr lang="en-ID" dirty="0"/>
              <a:t> </a:t>
            </a:r>
            <a:r>
              <a:rPr lang="en-ID" dirty="0" err="1"/>
              <a:t>berbanding</a:t>
            </a:r>
            <a:r>
              <a:rPr lang="en-ID" dirty="0"/>
              <a:t> </a:t>
            </a:r>
            <a:r>
              <a:rPr lang="en-ID" dirty="0" err="1"/>
              <a:t>lurus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kali </a:t>
            </a:r>
            <a:r>
              <a:rPr lang="en-ID" dirty="0" err="1"/>
              <a:t>resistensi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komplians</a:t>
            </a:r>
            <a:r>
              <a:rPr lang="en-ID" dirty="0"/>
              <a:t>.</a:t>
            </a:r>
          </a:p>
          <a:p>
            <a:pPr marL="0" indent="0">
              <a:buNone/>
            </a:pPr>
            <a:endParaRPr lang="en-ID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F6545D-1004-455A-8C7D-F9DA33E5EDE9}"/>
              </a:ext>
            </a:extLst>
          </p:cNvPr>
          <p:cNvSpPr txBox="1"/>
          <p:nvPr/>
        </p:nvSpPr>
        <p:spPr>
          <a:xfrm>
            <a:off x="225532" y="6311900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D" dirty="0" err="1"/>
              <a:t>Sumber</a:t>
            </a:r>
            <a:r>
              <a:rPr lang="en-ID" dirty="0"/>
              <a:t>: </a:t>
            </a:r>
            <a:r>
              <a:rPr lang="en-ID" dirty="0" err="1"/>
              <a:t>guyton</a:t>
            </a:r>
            <a:r>
              <a:rPr lang="en-ID" dirty="0"/>
              <a:t> and hall physiology 14</a:t>
            </a:r>
            <a:r>
              <a:rPr lang="en-ID" baseline="30000" dirty="0"/>
              <a:t>th</a:t>
            </a:r>
            <a:r>
              <a:rPr lang="en-ID" dirty="0"/>
              <a:t> edition, 2020 </a:t>
            </a:r>
          </a:p>
        </p:txBody>
      </p:sp>
    </p:spTree>
    <p:extLst>
      <p:ext uri="{BB962C8B-B14F-4D97-AF65-F5344CB8AC3E}">
        <p14:creationId xmlns:p14="http://schemas.microsoft.com/office/powerpoint/2010/main" val="3377811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03B9C-C901-2915-7D4B-723259797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8B2839A-22D5-81D2-E1D0-DF811B95C4D5}"/>
              </a:ext>
            </a:extLst>
          </p:cNvPr>
          <p:cNvSpPr txBox="1"/>
          <p:nvPr/>
        </p:nvSpPr>
        <p:spPr>
          <a:xfrm>
            <a:off x="225532" y="6311900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D" dirty="0" err="1"/>
              <a:t>Sumber</a:t>
            </a:r>
            <a:r>
              <a:rPr lang="en-ID" dirty="0"/>
              <a:t>: </a:t>
            </a:r>
            <a:r>
              <a:rPr lang="en-ID" dirty="0" err="1"/>
              <a:t>guyton</a:t>
            </a:r>
            <a:r>
              <a:rPr lang="en-ID" dirty="0"/>
              <a:t> and hall physiology 14</a:t>
            </a:r>
            <a:r>
              <a:rPr lang="en-ID" baseline="30000" dirty="0"/>
              <a:t>th</a:t>
            </a:r>
            <a:r>
              <a:rPr lang="en-ID" dirty="0"/>
              <a:t> edition, 2020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4734D-BC9F-55A4-512C-F762D6A53EC6}"/>
              </a:ext>
            </a:extLst>
          </p:cNvPr>
          <p:cNvSpPr txBox="1"/>
          <p:nvPr/>
        </p:nvSpPr>
        <p:spPr>
          <a:xfrm>
            <a:off x="617958" y="506076"/>
            <a:ext cx="60969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dirty="0"/>
              <a:t>GAMBAR 15-6 </a:t>
            </a:r>
            <a:r>
              <a:rPr lang="en-ID" sz="2400" dirty="0" err="1"/>
              <a:t>Perubahan</a:t>
            </a:r>
            <a:r>
              <a:rPr lang="en-ID" sz="2400" dirty="0"/>
              <a:t> </a:t>
            </a:r>
            <a:r>
              <a:rPr lang="en-ID" sz="2400" dirty="0" err="1"/>
              <a:t>kontur</a:t>
            </a:r>
            <a:r>
              <a:rPr lang="en-ID" sz="2400" dirty="0"/>
              <a:t> </a:t>
            </a:r>
            <a:r>
              <a:rPr lang="en-ID" sz="2400" dirty="0" err="1"/>
              <a:t>tekanan</a:t>
            </a:r>
            <a:r>
              <a:rPr lang="en-ID" sz="2400" dirty="0"/>
              <a:t> </a:t>
            </a:r>
            <a:r>
              <a:rPr lang="en-ID" sz="2400" dirty="0" err="1"/>
              <a:t>nadi</a:t>
            </a:r>
            <a:r>
              <a:rPr lang="en-ID" sz="2400" dirty="0"/>
              <a:t> </a:t>
            </a:r>
            <a:r>
              <a:rPr lang="en-ID" sz="2400" dirty="0" err="1"/>
              <a:t>saat</a:t>
            </a:r>
            <a:r>
              <a:rPr lang="en-ID" sz="2400" dirty="0"/>
              <a:t> </a:t>
            </a:r>
            <a:r>
              <a:rPr lang="en-ID" sz="2400" dirty="0" err="1"/>
              <a:t>gelombang</a:t>
            </a:r>
            <a:r>
              <a:rPr lang="en-ID" sz="2400" dirty="0"/>
              <a:t> </a:t>
            </a:r>
            <a:r>
              <a:rPr lang="en-ID" sz="2400" i="1" dirty="0"/>
              <a:t>pulse</a:t>
            </a:r>
            <a:r>
              <a:rPr lang="en-ID" sz="2400" dirty="0"/>
              <a:t> </a:t>
            </a:r>
            <a:r>
              <a:rPr lang="en-ID" sz="2400" dirty="0" err="1"/>
              <a:t>bergerak</a:t>
            </a:r>
            <a:r>
              <a:rPr lang="en-ID" sz="2400" dirty="0"/>
              <a:t> </a:t>
            </a:r>
            <a:r>
              <a:rPr lang="en-ID" sz="2400" dirty="0" err="1"/>
              <a:t>menuju</a:t>
            </a:r>
            <a:r>
              <a:rPr lang="en-ID" sz="2400" dirty="0"/>
              <a:t> </a:t>
            </a:r>
            <a:r>
              <a:rPr lang="en-ID" sz="2400" dirty="0" err="1"/>
              <a:t>pembuluh</a:t>
            </a:r>
            <a:r>
              <a:rPr lang="en-ID" sz="2400" dirty="0"/>
              <a:t> </a:t>
            </a:r>
            <a:r>
              <a:rPr lang="en-ID" sz="2400" dirty="0" err="1"/>
              <a:t>darah</a:t>
            </a:r>
            <a:r>
              <a:rPr lang="en-ID" sz="2400" dirty="0"/>
              <a:t> yang </a:t>
            </a:r>
            <a:r>
              <a:rPr lang="en-ID" sz="2400" dirty="0" err="1"/>
              <a:t>lebih</a:t>
            </a:r>
            <a:r>
              <a:rPr lang="en-ID" sz="2400" dirty="0"/>
              <a:t> </a:t>
            </a:r>
            <a:r>
              <a:rPr lang="en-ID" sz="2400" dirty="0" err="1"/>
              <a:t>kecil</a:t>
            </a:r>
            <a:r>
              <a:rPr lang="en-ID" sz="24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7AFCE4-EAA7-22E7-4735-E9ED7D4B5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3552" y="426357"/>
            <a:ext cx="4366198" cy="588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97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0385A-B6B1-6265-98FD-A411FDDA4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AF11A-124A-0EB4-5582-4FF024BB4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D" b="1" dirty="0" err="1"/>
              <a:t>Metode</a:t>
            </a:r>
            <a:r>
              <a:rPr lang="en-ID" b="1" dirty="0"/>
              <a:t> </a:t>
            </a:r>
            <a:r>
              <a:rPr lang="en-ID" b="1" dirty="0" err="1"/>
              <a:t>Klinis</a:t>
            </a:r>
            <a:r>
              <a:rPr lang="en-ID" b="1" dirty="0"/>
              <a:t> </a:t>
            </a:r>
            <a:r>
              <a:rPr lang="en-ID" b="1" dirty="0" err="1"/>
              <a:t>untuk</a:t>
            </a:r>
            <a:r>
              <a:rPr lang="en-ID" b="1" dirty="0"/>
              <a:t> </a:t>
            </a:r>
            <a:r>
              <a:rPr lang="en-ID" b="1" dirty="0" err="1"/>
              <a:t>Mengukur</a:t>
            </a:r>
            <a:r>
              <a:rPr lang="en-ID" b="1" dirty="0"/>
              <a:t> </a:t>
            </a:r>
            <a:r>
              <a:rPr lang="en-ID" b="1" dirty="0" err="1"/>
              <a:t>Tekanan</a:t>
            </a:r>
            <a:r>
              <a:rPr lang="en-ID" b="1" dirty="0"/>
              <a:t> </a:t>
            </a:r>
            <a:r>
              <a:rPr lang="en-ID" b="1" dirty="0" err="1"/>
              <a:t>Sistolik</a:t>
            </a:r>
            <a:r>
              <a:rPr lang="en-ID" b="1" dirty="0"/>
              <a:t> dan </a:t>
            </a:r>
            <a:r>
              <a:rPr lang="en-ID" b="1" dirty="0" err="1"/>
              <a:t>Diastolik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BC9AB-20F4-380C-9034-251A0F3E0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768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D" dirty="0" err="1"/>
              <a:t>Tidaklah</a:t>
            </a:r>
            <a:r>
              <a:rPr lang="en-ID" dirty="0"/>
              <a:t> </a:t>
            </a:r>
            <a:r>
              <a:rPr lang="en-ID" dirty="0" err="1"/>
              <a:t>praktis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perekam</a:t>
            </a:r>
            <a:r>
              <a:rPr lang="en-ID" dirty="0"/>
              <a:t> </a:t>
            </a:r>
            <a:r>
              <a:rPr lang="en-ID" dirty="0" err="1"/>
              <a:t>tekanan</a:t>
            </a:r>
            <a:r>
              <a:rPr lang="en-ID" dirty="0"/>
              <a:t> yang </a:t>
            </a:r>
            <a:r>
              <a:rPr lang="en-ID" dirty="0" err="1"/>
              <a:t>memerlukan</a:t>
            </a:r>
            <a:r>
              <a:rPr lang="en-ID" dirty="0"/>
              <a:t> </a:t>
            </a:r>
            <a:r>
              <a:rPr lang="en-ID" dirty="0" err="1"/>
              <a:t>insersi</a:t>
            </a:r>
            <a:r>
              <a:rPr lang="en-ID" dirty="0"/>
              <a:t> </a:t>
            </a:r>
            <a:r>
              <a:rPr lang="en-ID" dirty="0" err="1"/>
              <a:t>jarum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arteri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pengukuran</a:t>
            </a:r>
            <a:r>
              <a:rPr lang="en-ID" dirty="0"/>
              <a:t> </a:t>
            </a:r>
            <a:r>
              <a:rPr lang="en-ID" dirty="0" err="1"/>
              <a:t>tekanan</a:t>
            </a:r>
            <a:r>
              <a:rPr lang="en-ID" dirty="0"/>
              <a:t> </a:t>
            </a:r>
            <a:r>
              <a:rPr lang="en-ID" dirty="0" err="1"/>
              <a:t>arteri</a:t>
            </a:r>
            <a:r>
              <a:rPr lang="en-ID" dirty="0"/>
              <a:t> rutin pada </a:t>
            </a:r>
            <a:r>
              <a:rPr lang="en-ID" dirty="0" err="1"/>
              <a:t>pasien</a:t>
            </a:r>
            <a:r>
              <a:rPr lang="en-ID" dirty="0"/>
              <a:t> </a:t>
            </a:r>
            <a:r>
              <a:rPr lang="en-ID" dirty="0" err="1"/>
              <a:t>manusia</a:t>
            </a:r>
            <a:r>
              <a:rPr lang="en-ID" dirty="0"/>
              <a:t>, </a:t>
            </a:r>
            <a:r>
              <a:rPr lang="en-ID" dirty="0" err="1"/>
              <a:t>meskipun</a:t>
            </a:r>
            <a:r>
              <a:rPr lang="en-ID" dirty="0"/>
              <a:t> </a:t>
            </a:r>
            <a:r>
              <a:rPr lang="en-ID" dirty="0" err="1"/>
              <a:t>jenis</a:t>
            </a:r>
            <a:r>
              <a:rPr lang="en-ID" dirty="0"/>
              <a:t> </a:t>
            </a:r>
            <a:r>
              <a:rPr lang="en-ID" dirty="0" err="1"/>
              <a:t>perekam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pada </a:t>
            </a:r>
            <a:r>
              <a:rPr lang="en-ID" dirty="0" err="1"/>
              <a:t>saat-saat</a:t>
            </a:r>
            <a:r>
              <a:rPr lang="en-ID" dirty="0"/>
              <a:t> </a:t>
            </a:r>
            <a:r>
              <a:rPr lang="en-ID" dirty="0" err="1"/>
              <a:t>tertentu</a:t>
            </a:r>
            <a:r>
              <a:rPr lang="en-ID" dirty="0"/>
              <a:t> </a:t>
            </a:r>
            <a:r>
              <a:rPr lang="en-ID" dirty="0" err="1"/>
              <a:t>ketika</a:t>
            </a:r>
            <a:r>
              <a:rPr lang="en-ID" dirty="0"/>
              <a:t> </a:t>
            </a:r>
            <a:r>
              <a:rPr lang="en-ID" dirty="0" err="1"/>
              <a:t>studi</a:t>
            </a:r>
            <a:r>
              <a:rPr lang="en-ID" dirty="0"/>
              <a:t> </a:t>
            </a:r>
            <a:r>
              <a:rPr lang="en-ID" dirty="0" err="1"/>
              <a:t>khusus</a:t>
            </a:r>
            <a:r>
              <a:rPr lang="en-ID" dirty="0"/>
              <a:t> </a:t>
            </a:r>
            <a:r>
              <a:rPr lang="en-ID" dirty="0" err="1"/>
              <a:t>diperlukan</a:t>
            </a:r>
            <a:r>
              <a:rPr lang="en-ID" dirty="0"/>
              <a:t>. </a:t>
            </a:r>
            <a:r>
              <a:rPr lang="en-ID" dirty="0" err="1"/>
              <a:t>Sebaliknya</a:t>
            </a:r>
            <a:r>
              <a:rPr lang="en-ID" dirty="0"/>
              <a:t>, </a:t>
            </a:r>
            <a:r>
              <a:rPr lang="en-ID" dirty="0" err="1"/>
              <a:t>dokter</a:t>
            </a:r>
            <a:r>
              <a:rPr lang="en-ID" dirty="0"/>
              <a:t> </a:t>
            </a:r>
            <a:r>
              <a:rPr lang="en-ID" dirty="0" err="1"/>
              <a:t>menentukan</a:t>
            </a:r>
            <a:r>
              <a:rPr lang="en-ID" dirty="0"/>
              <a:t> </a:t>
            </a:r>
            <a:r>
              <a:rPr lang="en-ID" dirty="0" err="1"/>
              <a:t>tekanan</a:t>
            </a:r>
            <a:r>
              <a:rPr lang="en-ID" dirty="0"/>
              <a:t> </a:t>
            </a:r>
            <a:r>
              <a:rPr lang="en-ID" dirty="0" err="1"/>
              <a:t>sistolik</a:t>
            </a:r>
            <a:r>
              <a:rPr lang="en-ID" dirty="0"/>
              <a:t> dan </a:t>
            </a:r>
            <a:r>
              <a:rPr lang="en-ID" dirty="0" err="1"/>
              <a:t>diastolik</a:t>
            </a:r>
            <a:r>
              <a:rPr lang="en-ID" dirty="0"/>
              <a:t> </a:t>
            </a:r>
            <a:r>
              <a:rPr lang="en-ID" dirty="0" err="1"/>
              <a:t>melalui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langsung</a:t>
            </a:r>
            <a:r>
              <a:rPr lang="en-ID" dirty="0"/>
              <a:t>, </a:t>
            </a:r>
            <a:r>
              <a:rPr lang="en-ID" dirty="0" err="1"/>
              <a:t>biasanya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b="1" dirty="0"/>
              <a:t> </a:t>
            </a:r>
            <a:r>
              <a:rPr lang="en-ID" b="1" dirty="0" err="1"/>
              <a:t>metode</a:t>
            </a:r>
            <a:r>
              <a:rPr lang="en-ID" b="1" dirty="0"/>
              <a:t> </a:t>
            </a:r>
            <a:r>
              <a:rPr lang="en-ID" b="1" dirty="0" err="1"/>
              <a:t>auskultasi</a:t>
            </a:r>
            <a:r>
              <a:rPr lang="en-ID" b="1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A17DC7-2FED-15ED-1BF5-53860A9B0371}"/>
              </a:ext>
            </a:extLst>
          </p:cNvPr>
          <p:cNvSpPr txBox="1"/>
          <p:nvPr/>
        </p:nvSpPr>
        <p:spPr>
          <a:xfrm>
            <a:off x="225532" y="6311900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D" dirty="0" err="1"/>
              <a:t>Sumber</a:t>
            </a:r>
            <a:r>
              <a:rPr lang="en-ID" dirty="0"/>
              <a:t>: </a:t>
            </a:r>
            <a:r>
              <a:rPr lang="en-ID" dirty="0" err="1"/>
              <a:t>guyton</a:t>
            </a:r>
            <a:r>
              <a:rPr lang="en-ID" dirty="0"/>
              <a:t> and hall physiology 14</a:t>
            </a:r>
            <a:r>
              <a:rPr lang="en-ID" baseline="30000" dirty="0"/>
              <a:t>th</a:t>
            </a:r>
            <a:r>
              <a:rPr lang="en-ID" dirty="0"/>
              <a:t> edition, 2020 </a:t>
            </a:r>
          </a:p>
        </p:txBody>
      </p:sp>
    </p:spTree>
    <p:extLst>
      <p:ext uri="{BB962C8B-B14F-4D97-AF65-F5344CB8AC3E}">
        <p14:creationId xmlns:p14="http://schemas.microsoft.com/office/powerpoint/2010/main" val="806877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B4745-36DA-AEB2-83F4-A7F514162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A5555-F73B-B0D8-7695-15D4F2791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D" b="1" dirty="0" err="1"/>
              <a:t>Metode</a:t>
            </a:r>
            <a:r>
              <a:rPr lang="en-ID" b="1" dirty="0"/>
              <a:t> </a:t>
            </a:r>
            <a:r>
              <a:rPr lang="en-ID" b="1" dirty="0" err="1"/>
              <a:t>Auskultasi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2DD56-7D4A-31BD-4773-14ACAA338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768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D" b="1" dirty="0"/>
              <a:t>Gambar 15-7 </a:t>
            </a:r>
            <a:r>
              <a:rPr lang="en-ID" dirty="0" err="1"/>
              <a:t>menunjukkan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auskultasi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menentukan</a:t>
            </a:r>
            <a:r>
              <a:rPr lang="en-ID" dirty="0"/>
              <a:t> </a:t>
            </a:r>
            <a:r>
              <a:rPr lang="en-ID" dirty="0" err="1"/>
              <a:t>tekanan</a:t>
            </a:r>
            <a:r>
              <a:rPr lang="en-ID" dirty="0"/>
              <a:t> </a:t>
            </a:r>
            <a:r>
              <a:rPr lang="en-ID" dirty="0" err="1"/>
              <a:t>arteri</a:t>
            </a:r>
            <a:r>
              <a:rPr lang="en-ID" dirty="0"/>
              <a:t> </a:t>
            </a:r>
            <a:r>
              <a:rPr lang="en-ID" dirty="0" err="1"/>
              <a:t>sistolik</a:t>
            </a:r>
            <a:r>
              <a:rPr lang="en-ID" dirty="0"/>
              <a:t> dan </a:t>
            </a:r>
            <a:r>
              <a:rPr lang="en-ID" dirty="0" err="1"/>
              <a:t>diastolik</a:t>
            </a:r>
            <a:r>
              <a:rPr lang="en-ID" dirty="0"/>
              <a:t>. </a:t>
            </a:r>
            <a:r>
              <a:rPr lang="en-ID" dirty="0" err="1"/>
              <a:t>Stetoskop</a:t>
            </a:r>
            <a:r>
              <a:rPr lang="en-ID" dirty="0"/>
              <a:t> </a:t>
            </a:r>
            <a:r>
              <a:rPr lang="en-ID" dirty="0" err="1"/>
              <a:t>diletakkan</a:t>
            </a:r>
            <a:r>
              <a:rPr lang="en-ID" dirty="0"/>
              <a:t> di </a:t>
            </a:r>
            <a:r>
              <a:rPr lang="en-ID" dirty="0" err="1"/>
              <a:t>atas</a:t>
            </a:r>
            <a:r>
              <a:rPr lang="en-ID" dirty="0"/>
              <a:t> </a:t>
            </a:r>
            <a:r>
              <a:rPr lang="en-ID" dirty="0" err="1"/>
              <a:t>arteri</a:t>
            </a:r>
            <a:r>
              <a:rPr lang="en-ID" dirty="0"/>
              <a:t> </a:t>
            </a:r>
            <a:r>
              <a:rPr lang="en-ID" dirty="0" err="1"/>
              <a:t>antekubital</a:t>
            </a:r>
            <a:r>
              <a:rPr lang="en-ID" dirty="0"/>
              <a:t>, dan </a:t>
            </a:r>
            <a:r>
              <a:rPr lang="en-ID" dirty="0" err="1"/>
              <a:t>manset</a:t>
            </a:r>
            <a:r>
              <a:rPr lang="en-ID" dirty="0"/>
              <a:t> </a:t>
            </a:r>
            <a:r>
              <a:rPr lang="en-ID" dirty="0" err="1"/>
              <a:t>tekanan</a:t>
            </a:r>
            <a:r>
              <a:rPr lang="en-ID" dirty="0"/>
              <a:t> </a:t>
            </a:r>
            <a:r>
              <a:rPr lang="en-ID" dirty="0" err="1"/>
              <a:t>darah</a:t>
            </a:r>
            <a:r>
              <a:rPr lang="en-ID" dirty="0"/>
              <a:t> </a:t>
            </a:r>
            <a:r>
              <a:rPr lang="en-ID" dirty="0" err="1"/>
              <a:t>dipompa</a:t>
            </a:r>
            <a:r>
              <a:rPr lang="en-ID" dirty="0"/>
              <a:t> di </a:t>
            </a:r>
            <a:r>
              <a:rPr lang="en-ID" dirty="0" err="1"/>
              <a:t>sekitar</a:t>
            </a:r>
            <a:r>
              <a:rPr lang="en-ID" dirty="0"/>
              <a:t> </a:t>
            </a:r>
            <a:r>
              <a:rPr lang="en-ID" dirty="0" err="1"/>
              <a:t>lengan</a:t>
            </a:r>
            <a:r>
              <a:rPr lang="en-ID" dirty="0"/>
              <a:t> </a:t>
            </a:r>
            <a:r>
              <a:rPr lang="en-ID" dirty="0" err="1"/>
              <a:t>atas</a:t>
            </a:r>
            <a:r>
              <a:rPr lang="en-ID" dirty="0"/>
              <a:t>. </a:t>
            </a:r>
            <a:r>
              <a:rPr lang="en-ID" dirty="0" err="1"/>
              <a:t>Selama</a:t>
            </a:r>
            <a:r>
              <a:rPr lang="en-ID" dirty="0"/>
              <a:t> </a:t>
            </a:r>
            <a:r>
              <a:rPr lang="en-ID" dirty="0" err="1"/>
              <a:t>manset</a:t>
            </a:r>
            <a:r>
              <a:rPr lang="en-ID" dirty="0"/>
              <a:t> </a:t>
            </a:r>
            <a:r>
              <a:rPr lang="en-ID" dirty="0" err="1"/>
              <a:t>terus</a:t>
            </a:r>
            <a:r>
              <a:rPr lang="en-ID" dirty="0"/>
              <a:t> </a:t>
            </a:r>
            <a:r>
              <a:rPr lang="en-ID" dirty="0" err="1"/>
              <a:t>menekan</a:t>
            </a:r>
            <a:r>
              <a:rPr lang="en-ID" dirty="0"/>
              <a:t> </a:t>
            </a:r>
            <a:r>
              <a:rPr lang="en-ID" dirty="0" err="1"/>
              <a:t>lengan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tekanan</a:t>
            </a:r>
            <a:r>
              <a:rPr lang="en-ID" dirty="0"/>
              <a:t> yang </a:t>
            </a:r>
            <a:r>
              <a:rPr lang="en-ID" dirty="0" err="1"/>
              <a:t>terlalu</a:t>
            </a:r>
            <a:r>
              <a:rPr lang="en-ID" dirty="0"/>
              <a:t> </a:t>
            </a:r>
            <a:r>
              <a:rPr lang="en-ID" dirty="0" err="1"/>
              <a:t>kecil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menutup</a:t>
            </a:r>
            <a:r>
              <a:rPr lang="en-ID" dirty="0"/>
              <a:t> </a:t>
            </a:r>
            <a:r>
              <a:rPr lang="en-ID" dirty="0" err="1"/>
              <a:t>arteri</a:t>
            </a:r>
            <a:r>
              <a:rPr lang="en-ID" dirty="0"/>
              <a:t> </a:t>
            </a:r>
            <a:r>
              <a:rPr lang="en-ID" dirty="0" err="1"/>
              <a:t>brakialis</a:t>
            </a:r>
            <a:r>
              <a:rPr lang="en-ID" dirty="0"/>
              <a:t>,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 </a:t>
            </a:r>
            <a:r>
              <a:rPr lang="en-ID" dirty="0" err="1"/>
              <a:t>suara</a:t>
            </a:r>
            <a:r>
              <a:rPr lang="en-ID" dirty="0"/>
              <a:t> yang </a:t>
            </a:r>
            <a:r>
              <a:rPr lang="en-ID" dirty="0" err="1"/>
              <a:t>terdengar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arteri</a:t>
            </a:r>
            <a:r>
              <a:rPr lang="en-ID" dirty="0"/>
              <a:t> </a:t>
            </a:r>
            <a:r>
              <a:rPr lang="en-ID" dirty="0" err="1"/>
              <a:t>antekubital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stetoskop</a:t>
            </a:r>
            <a:r>
              <a:rPr lang="en-ID" dirty="0"/>
              <a:t>. </a:t>
            </a:r>
            <a:r>
              <a:rPr lang="en-ID" dirty="0" err="1"/>
              <a:t>Namun</a:t>
            </a:r>
            <a:r>
              <a:rPr lang="en-ID" dirty="0"/>
              <a:t>, </a:t>
            </a:r>
            <a:r>
              <a:rPr lang="en-ID" dirty="0" err="1"/>
              <a:t>ketika</a:t>
            </a:r>
            <a:r>
              <a:rPr lang="en-ID" dirty="0"/>
              <a:t> </a:t>
            </a:r>
            <a:r>
              <a:rPr lang="en-ID" dirty="0" err="1"/>
              <a:t>tekanan</a:t>
            </a:r>
            <a:r>
              <a:rPr lang="en-ID" dirty="0"/>
              <a:t> </a:t>
            </a:r>
            <a:r>
              <a:rPr lang="en-ID" dirty="0" err="1"/>
              <a:t>manset</a:t>
            </a:r>
            <a:r>
              <a:rPr lang="en-ID" dirty="0"/>
              <a:t> </a:t>
            </a:r>
            <a:r>
              <a:rPr lang="en-ID" dirty="0" err="1"/>
              <a:t>cukup</a:t>
            </a:r>
            <a:r>
              <a:rPr lang="en-ID" dirty="0"/>
              <a:t>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menutup</a:t>
            </a:r>
            <a:r>
              <a:rPr lang="en-ID" dirty="0"/>
              <a:t> </a:t>
            </a:r>
            <a:r>
              <a:rPr lang="en-ID" dirty="0" err="1"/>
              <a:t>arteri</a:t>
            </a:r>
            <a:r>
              <a:rPr lang="en-ID" dirty="0"/>
              <a:t> </a:t>
            </a:r>
            <a:r>
              <a:rPr lang="en-ID" dirty="0" err="1"/>
              <a:t>selama</a:t>
            </a:r>
            <a:r>
              <a:rPr lang="en-ID" dirty="0"/>
              <a:t> </a:t>
            </a:r>
            <a:r>
              <a:rPr lang="en-ID" i="1" dirty="0"/>
              <a:t>part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siklus</a:t>
            </a:r>
            <a:r>
              <a:rPr lang="en-ID" dirty="0"/>
              <a:t> </a:t>
            </a:r>
            <a:r>
              <a:rPr lang="en-ID" dirty="0" err="1"/>
              <a:t>tekanan</a:t>
            </a:r>
            <a:r>
              <a:rPr lang="en-ID" dirty="0"/>
              <a:t> </a:t>
            </a:r>
            <a:r>
              <a:rPr lang="en-ID" dirty="0" err="1"/>
              <a:t>arteri</a:t>
            </a:r>
            <a:r>
              <a:rPr lang="en-ID" dirty="0"/>
              <a:t>, </a:t>
            </a:r>
            <a:r>
              <a:rPr lang="en-ID" dirty="0" err="1"/>
              <a:t>suara</a:t>
            </a:r>
            <a:r>
              <a:rPr lang="en-ID" dirty="0"/>
              <a:t> </a:t>
            </a:r>
            <a:r>
              <a:rPr lang="en-ID" dirty="0" err="1"/>
              <a:t>kemudian</a:t>
            </a:r>
            <a:r>
              <a:rPr lang="en-ID" dirty="0"/>
              <a:t> </a:t>
            </a:r>
            <a:r>
              <a:rPr lang="en-ID" dirty="0" err="1"/>
              <a:t>terdengar</a:t>
            </a:r>
            <a:r>
              <a:rPr lang="en-ID" dirty="0"/>
              <a:t> pada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denyutan</a:t>
            </a:r>
            <a:r>
              <a:rPr lang="en-ID" dirty="0"/>
              <a:t>. Suara-</a:t>
            </a:r>
            <a:r>
              <a:rPr lang="en-ID" dirty="0" err="1"/>
              <a:t>suara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disebut</a:t>
            </a:r>
            <a:r>
              <a:rPr lang="en-ID" dirty="0"/>
              <a:t> </a:t>
            </a:r>
            <a:r>
              <a:rPr lang="en-ID" dirty="0" err="1"/>
              <a:t>suara</a:t>
            </a:r>
            <a:r>
              <a:rPr lang="en-ID" dirty="0"/>
              <a:t> Korotkoff, </a:t>
            </a:r>
            <a:r>
              <a:rPr lang="en-ID" dirty="0" err="1"/>
              <a:t>dinamai</a:t>
            </a:r>
            <a:r>
              <a:rPr lang="en-ID" dirty="0"/>
              <a:t> </a:t>
            </a:r>
            <a:r>
              <a:rPr lang="en-ID" dirty="0" err="1"/>
              <a:t>menurut</a:t>
            </a:r>
            <a:r>
              <a:rPr lang="en-ID" dirty="0"/>
              <a:t> Nikolai Korotkoff, </a:t>
            </a:r>
            <a:r>
              <a:rPr lang="en-ID" dirty="0" err="1"/>
              <a:t>seorang</a:t>
            </a:r>
            <a:r>
              <a:rPr lang="en-ID" dirty="0"/>
              <a:t> </a:t>
            </a:r>
            <a:r>
              <a:rPr lang="en-ID" dirty="0" err="1"/>
              <a:t>dokter</a:t>
            </a:r>
            <a:r>
              <a:rPr lang="en-ID" dirty="0"/>
              <a:t> </a:t>
            </a:r>
            <a:r>
              <a:rPr lang="en-ID" dirty="0" err="1"/>
              <a:t>Rusia</a:t>
            </a:r>
            <a:r>
              <a:rPr lang="en-ID" dirty="0"/>
              <a:t>, yang </a:t>
            </a:r>
            <a:r>
              <a:rPr lang="en-ID" dirty="0" err="1"/>
              <a:t>mendeskripsikannya</a:t>
            </a:r>
            <a:r>
              <a:rPr lang="en-ID" dirty="0"/>
              <a:t> pada </a:t>
            </a:r>
            <a:r>
              <a:rPr lang="en-ID" dirty="0" err="1"/>
              <a:t>tahun</a:t>
            </a:r>
            <a:r>
              <a:rPr lang="en-ID" dirty="0"/>
              <a:t> 1905.</a:t>
            </a:r>
          </a:p>
          <a:p>
            <a:pPr marL="0" indent="0">
              <a:buNone/>
            </a:pPr>
            <a:r>
              <a:rPr lang="en-ID" dirty="0"/>
              <a:t>Suara Korotkoff </a:t>
            </a:r>
            <a:r>
              <a:rPr lang="en-ID" dirty="0" err="1"/>
              <a:t>diyakini</a:t>
            </a:r>
            <a:r>
              <a:rPr lang="en-ID" dirty="0"/>
              <a:t> </a:t>
            </a:r>
            <a:r>
              <a:rPr lang="en-ID" dirty="0" err="1"/>
              <a:t>terutama</a:t>
            </a:r>
            <a:r>
              <a:rPr lang="en-ID" dirty="0"/>
              <a:t> </a:t>
            </a:r>
            <a:r>
              <a:rPr lang="en-ID" dirty="0" err="1"/>
              <a:t>disebabkan</a:t>
            </a:r>
            <a:r>
              <a:rPr lang="en-ID" dirty="0"/>
              <a:t> oleh </a:t>
            </a:r>
            <a:r>
              <a:rPr lang="en-ID" dirty="0" err="1"/>
              <a:t>darah</a:t>
            </a:r>
            <a:r>
              <a:rPr lang="en-ID" dirty="0"/>
              <a:t> yang </a:t>
            </a:r>
            <a:r>
              <a:rPr lang="en-ID" dirty="0" err="1"/>
              <a:t>menyembur</a:t>
            </a:r>
            <a:r>
              <a:rPr lang="en-ID" dirty="0"/>
              <a:t> </a:t>
            </a:r>
            <a:r>
              <a:rPr lang="en-ID" dirty="0" err="1"/>
              <a:t>melalui</a:t>
            </a:r>
            <a:r>
              <a:rPr lang="en-ID" dirty="0"/>
              <a:t> </a:t>
            </a:r>
            <a:r>
              <a:rPr lang="en-ID" dirty="0" err="1"/>
              <a:t>pembuluh</a:t>
            </a:r>
            <a:r>
              <a:rPr lang="en-ID" dirty="0"/>
              <a:t> yang </a:t>
            </a:r>
            <a:r>
              <a:rPr lang="en-ID" dirty="0" err="1"/>
              <a:t>sebagian</a:t>
            </a:r>
            <a:r>
              <a:rPr lang="en-ID" dirty="0"/>
              <a:t> </a:t>
            </a:r>
            <a:r>
              <a:rPr lang="en-ID" dirty="0" err="1"/>
              <a:t>tersumbat</a:t>
            </a:r>
            <a:r>
              <a:rPr lang="en-ID" dirty="0"/>
              <a:t> dan oleh </a:t>
            </a:r>
            <a:r>
              <a:rPr lang="en-ID" dirty="0" err="1"/>
              <a:t>getaran</a:t>
            </a:r>
            <a:r>
              <a:rPr lang="en-ID" dirty="0"/>
              <a:t> </a:t>
            </a:r>
            <a:r>
              <a:rPr lang="en-ID" dirty="0" err="1"/>
              <a:t>dinding</a:t>
            </a:r>
            <a:r>
              <a:rPr lang="en-ID" dirty="0"/>
              <a:t> </a:t>
            </a:r>
            <a:r>
              <a:rPr lang="en-ID" dirty="0" err="1"/>
              <a:t>pembuluh</a:t>
            </a:r>
            <a:r>
              <a:rPr lang="en-ID" dirty="0"/>
              <a:t>. </a:t>
            </a:r>
            <a:r>
              <a:rPr lang="en-ID" dirty="0" err="1"/>
              <a:t>Semburan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 </a:t>
            </a:r>
            <a:r>
              <a:rPr lang="en-ID" dirty="0" err="1"/>
              <a:t>menyebabkan</a:t>
            </a:r>
            <a:r>
              <a:rPr lang="en-ID" dirty="0"/>
              <a:t> </a:t>
            </a:r>
            <a:r>
              <a:rPr lang="en-ID" dirty="0" err="1"/>
              <a:t>turbulensi</a:t>
            </a:r>
            <a:r>
              <a:rPr lang="en-ID" dirty="0"/>
              <a:t> di </a:t>
            </a:r>
            <a:r>
              <a:rPr lang="en-ID" dirty="0" err="1"/>
              <a:t>pembuluh</a:t>
            </a:r>
            <a:r>
              <a:rPr lang="en-ID" dirty="0"/>
              <a:t> di </a:t>
            </a:r>
            <a:r>
              <a:rPr lang="en-ID" dirty="0" err="1"/>
              <a:t>luar</a:t>
            </a:r>
            <a:r>
              <a:rPr lang="en-ID" dirty="0"/>
              <a:t> </a:t>
            </a:r>
            <a:r>
              <a:rPr lang="en-ID" dirty="0" err="1"/>
              <a:t>manset</a:t>
            </a:r>
            <a:r>
              <a:rPr lang="en-ID" dirty="0"/>
              <a:t>, dan </a:t>
            </a:r>
            <a:r>
              <a:rPr lang="en-ID" dirty="0" err="1"/>
              <a:t>turbulensi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menghasilkan</a:t>
            </a:r>
            <a:r>
              <a:rPr lang="en-ID" dirty="0"/>
              <a:t> </a:t>
            </a:r>
            <a:r>
              <a:rPr lang="en-ID" dirty="0" err="1"/>
              <a:t>getaran</a:t>
            </a:r>
            <a:r>
              <a:rPr lang="en-ID" dirty="0"/>
              <a:t> yang </a:t>
            </a:r>
            <a:r>
              <a:rPr lang="en-ID" dirty="0" err="1"/>
              <a:t>terdengar</a:t>
            </a:r>
            <a:r>
              <a:rPr lang="en-ID" dirty="0"/>
              <a:t> </a:t>
            </a:r>
            <a:r>
              <a:rPr lang="en-ID" dirty="0" err="1"/>
              <a:t>melalui</a:t>
            </a:r>
            <a:r>
              <a:rPr lang="en-ID" dirty="0"/>
              <a:t> </a:t>
            </a:r>
            <a:r>
              <a:rPr lang="en-ID" dirty="0" err="1"/>
              <a:t>stetoskop</a:t>
            </a:r>
            <a:r>
              <a:rPr lang="en-ID" dirty="0"/>
              <a:t>.</a:t>
            </a:r>
            <a:endParaRPr lang="en-ID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E71249-2F83-72B0-366F-B6B12D768F07}"/>
              </a:ext>
            </a:extLst>
          </p:cNvPr>
          <p:cNvSpPr txBox="1"/>
          <p:nvPr/>
        </p:nvSpPr>
        <p:spPr>
          <a:xfrm>
            <a:off x="225532" y="6311900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D" dirty="0" err="1"/>
              <a:t>Sumber</a:t>
            </a:r>
            <a:r>
              <a:rPr lang="en-ID" dirty="0"/>
              <a:t>: </a:t>
            </a:r>
            <a:r>
              <a:rPr lang="en-ID" dirty="0" err="1"/>
              <a:t>guyton</a:t>
            </a:r>
            <a:r>
              <a:rPr lang="en-ID" dirty="0"/>
              <a:t> and hall physiology 14</a:t>
            </a:r>
            <a:r>
              <a:rPr lang="en-ID" baseline="30000" dirty="0"/>
              <a:t>th</a:t>
            </a:r>
            <a:r>
              <a:rPr lang="en-ID" dirty="0"/>
              <a:t> edition, 2020 </a:t>
            </a:r>
          </a:p>
        </p:txBody>
      </p:sp>
    </p:spTree>
    <p:extLst>
      <p:ext uri="{BB962C8B-B14F-4D97-AF65-F5344CB8AC3E}">
        <p14:creationId xmlns:p14="http://schemas.microsoft.com/office/powerpoint/2010/main" val="3481516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97DE1-E490-471E-DFEB-EB3346867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28E5D85-1954-01EB-77AF-D0044BE82AEE}"/>
              </a:ext>
            </a:extLst>
          </p:cNvPr>
          <p:cNvSpPr txBox="1"/>
          <p:nvPr/>
        </p:nvSpPr>
        <p:spPr>
          <a:xfrm>
            <a:off x="225532" y="6311900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D" dirty="0" err="1"/>
              <a:t>Sumber</a:t>
            </a:r>
            <a:r>
              <a:rPr lang="en-ID" dirty="0"/>
              <a:t>: </a:t>
            </a:r>
            <a:r>
              <a:rPr lang="en-ID" dirty="0" err="1"/>
              <a:t>guyton</a:t>
            </a:r>
            <a:r>
              <a:rPr lang="en-ID" dirty="0"/>
              <a:t> and hall physiology 14</a:t>
            </a:r>
            <a:r>
              <a:rPr lang="en-ID" baseline="30000" dirty="0"/>
              <a:t>th</a:t>
            </a:r>
            <a:r>
              <a:rPr lang="en-ID" dirty="0"/>
              <a:t> edition, 2020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599016-32B9-3890-ACC1-BC82460C5E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4000"/>
          <a:stretch/>
        </p:blipFill>
        <p:spPr>
          <a:xfrm>
            <a:off x="609944" y="674913"/>
            <a:ext cx="5294549" cy="47679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9D2535-FA1D-DCD1-AE8A-84DBA4DE37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5875"/>
          <a:stretch/>
        </p:blipFill>
        <p:spPr>
          <a:xfrm>
            <a:off x="6597229" y="595084"/>
            <a:ext cx="3527205" cy="37374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532035-5F2A-89CC-812B-6DFA643FE049}"/>
              </a:ext>
            </a:extLst>
          </p:cNvPr>
          <p:cNvSpPr txBox="1"/>
          <p:nvPr/>
        </p:nvSpPr>
        <p:spPr>
          <a:xfrm>
            <a:off x="6008914" y="511969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GAMBAR 15-7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auskultasi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mengukur</a:t>
            </a:r>
            <a:r>
              <a:rPr lang="en-ID" dirty="0"/>
              <a:t> </a:t>
            </a:r>
            <a:r>
              <a:rPr lang="en-ID" dirty="0" err="1"/>
              <a:t>tekanan</a:t>
            </a:r>
            <a:r>
              <a:rPr lang="en-ID" dirty="0"/>
              <a:t> </a:t>
            </a:r>
            <a:r>
              <a:rPr lang="en-ID" dirty="0" err="1"/>
              <a:t>arteri</a:t>
            </a:r>
            <a:r>
              <a:rPr lang="en-ID" dirty="0"/>
              <a:t> </a:t>
            </a:r>
            <a:r>
              <a:rPr lang="en-ID" dirty="0" err="1"/>
              <a:t>sistolik</a:t>
            </a:r>
            <a:r>
              <a:rPr lang="en-ID" dirty="0"/>
              <a:t> dan </a:t>
            </a:r>
            <a:r>
              <a:rPr lang="en-ID" dirty="0" err="1"/>
              <a:t>diastolik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8276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19C03-3736-F833-87DE-57270F65F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DCC8C-361A-1058-BBB4-BF1EA629F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D" b="1" dirty="0" err="1"/>
              <a:t>Metode</a:t>
            </a:r>
            <a:r>
              <a:rPr lang="en-ID" b="1" dirty="0"/>
              <a:t> </a:t>
            </a:r>
            <a:r>
              <a:rPr lang="en-ID" b="1" dirty="0" err="1"/>
              <a:t>Auskultasi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8777C-EDD2-83A6-7EEC-76A9F30AE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6432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menentukan</a:t>
            </a:r>
            <a:r>
              <a:rPr lang="en-ID" dirty="0"/>
              <a:t> </a:t>
            </a:r>
            <a:r>
              <a:rPr lang="en-ID" dirty="0" err="1"/>
              <a:t>tekanan</a:t>
            </a:r>
            <a:r>
              <a:rPr lang="en-ID" dirty="0"/>
              <a:t> </a:t>
            </a:r>
            <a:r>
              <a:rPr lang="en-ID" dirty="0" err="1"/>
              <a:t>darah</a:t>
            </a:r>
            <a:r>
              <a:rPr lang="en-ID" dirty="0"/>
              <a:t> (TD)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auskultasi</a:t>
            </a:r>
            <a:r>
              <a:rPr lang="en-ID" dirty="0"/>
              <a:t>, </a:t>
            </a:r>
            <a:r>
              <a:rPr lang="en-ID" dirty="0" err="1"/>
              <a:t>tekanan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manset</a:t>
            </a:r>
            <a:r>
              <a:rPr lang="en-ID" dirty="0"/>
              <a:t> </a:t>
            </a:r>
            <a:r>
              <a:rPr lang="en-ID" dirty="0" err="1"/>
              <a:t>pertama-tama</a:t>
            </a:r>
            <a:r>
              <a:rPr lang="en-ID" dirty="0"/>
              <a:t> </a:t>
            </a:r>
            <a:r>
              <a:rPr lang="en-ID" dirty="0" err="1"/>
              <a:t>dinaikkan</a:t>
            </a:r>
            <a:r>
              <a:rPr lang="en-ID" dirty="0"/>
              <a:t> </a:t>
            </a:r>
            <a:r>
              <a:rPr lang="en-ID" dirty="0" err="1"/>
              <a:t>jauh</a:t>
            </a:r>
            <a:r>
              <a:rPr lang="en-ID" dirty="0"/>
              <a:t> di </a:t>
            </a:r>
            <a:r>
              <a:rPr lang="en-ID" dirty="0" err="1"/>
              <a:t>atas</a:t>
            </a:r>
            <a:r>
              <a:rPr lang="en-ID" dirty="0"/>
              <a:t> </a:t>
            </a:r>
            <a:r>
              <a:rPr lang="en-ID" dirty="0" err="1"/>
              <a:t>tekanan</a:t>
            </a:r>
            <a:r>
              <a:rPr lang="en-ID" dirty="0"/>
              <a:t> </a:t>
            </a:r>
            <a:r>
              <a:rPr lang="en-ID" dirty="0" err="1"/>
              <a:t>sistolik</a:t>
            </a:r>
            <a:r>
              <a:rPr lang="en-ID" dirty="0"/>
              <a:t> </a:t>
            </a:r>
            <a:r>
              <a:rPr lang="en-ID" dirty="0" err="1"/>
              <a:t>arteri</a:t>
            </a:r>
            <a:r>
              <a:rPr lang="en-ID" dirty="0"/>
              <a:t>. </a:t>
            </a:r>
            <a:r>
              <a:rPr lang="en-ID" dirty="0" err="1"/>
              <a:t>Selama</a:t>
            </a:r>
            <a:r>
              <a:rPr lang="en-ID" dirty="0"/>
              <a:t> </a:t>
            </a:r>
            <a:r>
              <a:rPr lang="en-ID" dirty="0" err="1"/>
              <a:t>tekanan</a:t>
            </a:r>
            <a:r>
              <a:rPr lang="en-ID" dirty="0"/>
              <a:t> </a:t>
            </a:r>
            <a:r>
              <a:rPr lang="en-ID" dirty="0" err="1"/>
              <a:t>manset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tinggi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tekanan</a:t>
            </a:r>
            <a:r>
              <a:rPr lang="en-ID" dirty="0"/>
              <a:t> </a:t>
            </a:r>
            <a:r>
              <a:rPr lang="en-ID" dirty="0" err="1"/>
              <a:t>sistolik</a:t>
            </a:r>
            <a:r>
              <a:rPr lang="en-ID" dirty="0"/>
              <a:t>, </a:t>
            </a:r>
            <a:r>
              <a:rPr lang="en-ID" dirty="0" err="1"/>
              <a:t>arteri</a:t>
            </a:r>
            <a:r>
              <a:rPr lang="en-ID" dirty="0"/>
              <a:t> </a:t>
            </a:r>
            <a:r>
              <a:rPr lang="en-ID" dirty="0" err="1"/>
              <a:t>brakialis</a:t>
            </a:r>
            <a:r>
              <a:rPr lang="en-ID" dirty="0"/>
              <a:t> </a:t>
            </a:r>
            <a:r>
              <a:rPr lang="en-ID" dirty="0" err="1"/>
              <a:t>tetap</a:t>
            </a:r>
            <a:r>
              <a:rPr lang="en-ID" dirty="0"/>
              <a:t> </a:t>
            </a:r>
            <a:r>
              <a:rPr lang="en-ID" dirty="0" err="1"/>
              <a:t>kolaps</a:t>
            </a:r>
            <a:r>
              <a:rPr lang="en-ID" dirty="0"/>
              <a:t>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 </a:t>
            </a:r>
            <a:r>
              <a:rPr lang="en-ID" dirty="0" err="1"/>
              <a:t>darah</a:t>
            </a:r>
            <a:r>
              <a:rPr lang="en-ID" dirty="0"/>
              <a:t> yang </a:t>
            </a:r>
            <a:r>
              <a:rPr lang="en-ID" dirty="0" err="1"/>
              <a:t>menyembur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arteri</a:t>
            </a:r>
            <a:r>
              <a:rPr lang="en-ID" dirty="0"/>
              <a:t> di </a:t>
            </a:r>
            <a:r>
              <a:rPr lang="en-ID" dirty="0" err="1"/>
              <a:t>bagian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bawah</a:t>
            </a:r>
            <a:r>
              <a:rPr lang="en-ID" dirty="0"/>
              <a:t> </a:t>
            </a:r>
            <a:r>
              <a:rPr lang="en-ID" dirty="0" err="1"/>
              <a:t>selama</a:t>
            </a:r>
            <a:r>
              <a:rPr lang="en-ID" dirty="0"/>
              <a:t> </a:t>
            </a:r>
            <a:r>
              <a:rPr lang="en-ID" i="1" dirty="0"/>
              <a:t>part</a:t>
            </a:r>
            <a:r>
              <a:rPr lang="en-ID" dirty="0"/>
              <a:t> mana pun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siklus</a:t>
            </a:r>
            <a:r>
              <a:rPr lang="en-ID" dirty="0"/>
              <a:t> </a:t>
            </a:r>
            <a:r>
              <a:rPr lang="en-ID" dirty="0" err="1"/>
              <a:t>tekanan</a:t>
            </a:r>
            <a:r>
              <a:rPr lang="en-ID" dirty="0"/>
              <a:t>. Oleh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,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 </a:t>
            </a:r>
            <a:r>
              <a:rPr lang="en-ID" dirty="0" err="1"/>
              <a:t>suara</a:t>
            </a:r>
            <a:r>
              <a:rPr lang="en-ID" dirty="0"/>
              <a:t> Korotkoff yang </a:t>
            </a:r>
            <a:r>
              <a:rPr lang="en-ID" dirty="0" err="1"/>
              <a:t>terdengar</a:t>
            </a:r>
            <a:r>
              <a:rPr lang="en-ID" dirty="0"/>
              <a:t> di </a:t>
            </a:r>
            <a:r>
              <a:rPr lang="en-ID" dirty="0" err="1"/>
              <a:t>arteri</a:t>
            </a:r>
            <a:r>
              <a:rPr lang="en-ID" dirty="0"/>
              <a:t> </a:t>
            </a:r>
            <a:r>
              <a:rPr lang="en-ID" dirty="0" err="1"/>
              <a:t>bagian</a:t>
            </a:r>
            <a:r>
              <a:rPr lang="en-ID" dirty="0"/>
              <a:t> </a:t>
            </a:r>
            <a:r>
              <a:rPr lang="en-ID" dirty="0" err="1"/>
              <a:t>bawah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. </a:t>
            </a:r>
            <a:r>
              <a:rPr lang="en-ID" dirty="0" err="1"/>
              <a:t>Kemudian</a:t>
            </a:r>
            <a:r>
              <a:rPr lang="en-ID" dirty="0"/>
              <a:t> </a:t>
            </a:r>
            <a:r>
              <a:rPr lang="en-ID" dirty="0" err="1"/>
              <a:t>tekanan</a:t>
            </a:r>
            <a:r>
              <a:rPr lang="en-ID" dirty="0"/>
              <a:t> </a:t>
            </a:r>
            <a:r>
              <a:rPr lang="en-ID" dirty="0" err="1"/>
              <a:t>manset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bertahap</a:t>
            </a:r>
            <a:r>
              <a:rPr lang="en-ID" dirty="0"/>
              <a:t> </a:t>
            </a:r>
            <a:r>
              <a:rPr lang="en-ID" dirty="0" err="1"/>
              <a:t>dikurangi</a:t>
            </a:r>
            <a:r>
              <a:rPr lang="en-ID" dirty="0"/>
              <a:t>. </a:t>
            </a:r>
            <a:r>
              <a:rPr lang="en-ID" dirty="0" err="1"/>
              <a:t>Segera</a:t>
            </a:r>
            <a:r>
              <a:rPr lang="en-ID" dirty="0"/>
              <a:t> </a:t>
            </a:r>
            <a:r>
              <a:rPr lang="en-ID" dirty="0" err="1"/>
              <a:t>setelah</a:t>
            </a:r>
            <a:r>
              <a:rPr lang="en-ID" dirty="0"/>
              <a:t> </a:t>
            </a:r>
            <a:r>
              <a:rPr lang="en-ID" dirty="0" err="1"/>
              <a:t>tekanan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manset</a:t>
            </a:r>
            <a:r>
              <a:rPr lang="en-ID" dirty="0"/>
              <a:t> </a:t>
            </a:r>
            <a:r>
              <a:rPr lang="en-ID" dirty="0" err="1"/>
              <a:t>turun</a:t>
            </a:r>
            <a:r>
              <a:rPr lang="en-ID" dirty="0"/>
              <a:t> di </a:t>
            </a:r>
            <a:r>
              <a:rPr lang="en-ID" dirty="0" err="1"/>
              <a:t>bawah</a:t>
            </a:r>
            <a:r>
              <a:rPr lang="en-ID" dirty="0"/>
              <a:t> </a:t>
            </a:r>
            <a:r>
              <a:rPr lang="en-ID" dirty="0" err="1"/>
              <a:t>tekanan</a:t>
            </a:r>
            <a:r>
              <a:rPr lang="en-ID" dirty="0"/>
              <a:t> </a:t>
            </a:r>
            <a:r>
              <a:rPr lang="en-ID" dirty="0" err="1"/>
              <a:t>sistolik</a:t>
            </a:r>
            <a:r>
              <a:rPr lang="en-ID" dirty="0"/>
              <a:t> (</a:t>
            </a:r>
            <a:r>
              <a:rPr lang="en-ID" dirty="0" err="1"/>
              <a:t>titik</a:t>
            </a:r>
            <a:r>
              <a:rPr lang="en-ID" dirty="0"/>
              <a:t> B, Gambar 15-7), </a:t>
            </a:r>
            <a:r>
              <a:rPr lang="en-ID" dirty="0" err="1"/>
              <a:t>darah</a:t>
            </a:r>
            <a:r>
              <a:rPr lang="en-ID" dirty="0"/>
              <a:t> </a:t>
            </a:r>
            <a:r>
              <a:rPr lang="en-ID" dirty="0" err="1"/>
              <a:t>mulai</a:t>
            </a:r>
            <a:r>
              <a:rPr lang="en-ID" dirty="0"/>
              <a:t> </a:t>
            </a:r>
            <a:r>
              <a:rPr lang="en-ID" dirty="0" err="1"/>
              <a:t>mengalir</a:t>
            </a:r>
            <a:r>
              <a:rPr lang="en-ID" dirty="0"/>
              <a:t> </a:t>
            </a:r>
            <a:r>
              <a:rPr lang="en-ID" dirty="0" err="1"/>
              <a:t>melalui</a:t>
            </a:r>
            <a:r>
              <a:rPr lang="en-ID" dirty="0"/>
              <a:t> </a:t>
            </a:r>
            <a:r>
              <a:rPr lang="en-ID" dirty="0" err="1"/>
              <a:t>arteri</a:t>
            </a:r>
            <a:r>
              <a:rPr lang="en-ID" dirty="0"/>
              <a:t> di </a:t>
            </a:r>
            <a:r>
              <a:rPr lang="en-ID" dirty="0" err="1"/>
              <a:t>bawah</a:t>
            </a:r>
            <a:r>
              <a:rPr lang="en-ID" dirty="0"/>
              <a:t> </a:t>
            </a:r>
            <a:r>
              <a:rPr lang="en-ID" dirty="0" err="1"/>
              <a:t>manset</a:t>
            </a:r>
            <a:r>
              <a:rPr lang="en-ID" dirty="0"/>
              <a:t> </a:t>
            </a:r>
            <a:r>
              <a:rPr lang="en-ID" dirty="0" err="1"/>
              <a:t>selama</a:t>
            </a:r>
            <a:r>
              <a:rPr lang="en-ID" dirty="0"/>
              <a:t> </a:t>
            </a:r>
            <a:r>
              <a:rPr lang="en-ID" dirty="0" err="1"/>
              <a:t>puncak</a:t>
            </a:r>
            <a:r>
              <a:rPr lang="en-ID" dirty="0"/>
              <a:t> </a:t>
            </a:r>
            <a:r>
              <a:rPr lang="en-ID" dirty="0" err="1"/>
              <a:t>tekanan</a:t>
            </a:r>
            <a:r>
              <a:rPr lang="en-ID" dirty="0"/>
              <a:t> </a:t>
            </a:r>
            <a:r>
              <a:rPr lang="en-ID" dirty="0" err="1"/>
              <a:t>sistolik</a:t>
            </a:r>
            <a:r>
              <a:rPr lang="en-ID" dirty="0"/>
              <a:t>, dan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mulai</a:t>
            </a:r>
            <a:r>
              <a:rPr lang="en-ID" dirty="0"/>
              <a:t> </a:t>
            </a:r>
            <a:r>
              <a:rPr lang="en-ID" dirty="0" err="1"/>
              <a:t>mendengar</a:t>
            </a:r>
            <a:r>
              <a:rPr lang="en-ID" dirty="0"/>
              <a:t> </a:t>
            </a:r>
            <a:r>
              <a:rPr lang="en-ID" dirty="0" err="1"/>
              <a:t>suara</a:t>
            </a:r>
            <a:r>
              <a:rPr lang="en-ID" dirty="0"/>
              <a:t> </a:t>
            </a:r>
            <a:r>
              <a:rPr lang="en-ID" dirty="0" err="1"/>
              <a:t>ketukan</a:t>
            </a:r>
            <a:r>
              <a:rPr lang="en-ID" dirty="0"/>
              <a:t> (</a:t>
            </a:r>
            <a:r>
              <a:rPr lang="en-ID" i="1" dirty="0"/>
              <a:t>tapping</a:t>
            </a:r>
            <a:r>
              <a:rPr lang="en-ID" dirty="0"/>
              <a:t>)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arteri</a:t>
            </a:r>
            <a:r>
              <a:rPr lang="en-ID" dirty="0"/>
              <a:t> </a:t>
            </a:r>
            <a:r>
              <a:rPr lang="en-ID" dirty="0" err="1"/>
              <a:t>antekubital</a:t>
            </a:r>
            <a:r>
              <a:rPr lang="en-ID" dirty="0"/>
              <a:t> yang </a:t>
            </a:r>
            <a:r>
              <a:rPr lang="en-ID" dirty="0" err="1"/>
              <a:t>sinkron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detak</a:t>
            </a:r>
            <a:r>
              <a:rPr lang="en-ID" dirty="0"/>
              <a:t> </a:t>
            </a:r>
            <a:r>
              <a:rPr lang="en-ID" dirty="0" err="1"/>
              <a:t>jantung</a:t>
            </a:r>
            <a:r>
              <a:rPr lang="en-ID" dirty="0"/>
              <a:t>. </a:t>
            </a:r>
            <a:r>
              <a:rPr lang="en-ID" dirty="0" err="1"/>
              <a:t>Segera</a:t>
            </a:r>
            <a:r>
              <a:rPr lang="en-ID" dirty="0"/>
              <a:t> </a:t>
            </a:r>
            <a:r>
              <a:rPr lang="en-ID" dirty="0" err="1"/>
              <a:t>setelah</a:t>
            </a:r>
            <a:r>
              <a:rPr lang="en-ID" dirty="0"/>
              <a:t> </a:t>
            </a:r>
            <a:r>
              <a:rPr lang="en-ID" dirty="0" err="1"/>
              <a:t>suara-suara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mulai</a:t>
            </a:r>
            <a:r>
              <a:rPr lang="en-ID" dirty="0"/>
              <a:t> </a:t>
            </a:r>
            <a:r>
              <a:rPr lang="en-ID" dirty="0" err="1"/>
              <a:t>terdengar</a:t>
            </a:r>
            <a:r>
              <a:rPr lang="en-ID" dirty="0"/>
              <a:t>, </a:t>
            </a:r>
            <a:r>
              <a:rPr lang="en-ID" dirty="0" err="1"/>
              <a:t>tingkat</a:t>
            </a:r>
            <a:r>
              <a:rPr lang="en-ID" dirty="0"/>
              <a:t> </a:t>
            </a:r>
            <a:r>
              <a:rPr lang="en-ID" dirty="0" err="1"/>
              <a:t>tekanan</a:t>
            </a:r>
            <a:r>
              <a:rPr lang="en-ID" dirty="0"/>
              <a:t> yang </a:t>
            </a:r>
            <a:r>
              <a:rPr lang="en-ID" dirty="0" err="1"/>
              <a:t>ditunjukkan</a:t>
            </a:r>
            <a:r>
              <a:rPr lang="en-ID" dirty="0"/>
              <a:t> oleh manometer yang </a:t>
            </a:r>
            <a:r>
              <a:rPr lang="en-ID" dirty="0" err="1"/>
              <a:t>terhubung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manset</a:t>
            </a:r>
            <a:r>
              <a:rPr lang="en-ID" dirty="0"/>
              <a:t> </a:t>
            </a:r>
            <a:r>
              <a:rPr lang="en-ID" dirty="0" err="1"/>
              <a:t>kira-kira</a:t>
            </a:r>
            <a:r>
              <a:rPr lang="en-ID" dirty="0"/>
              <a:t> </a:t>
            </a:r>
            <a:r>
              <a:rPr lang="en-ID" dirty="0" err="1"/>
              <a:t>sama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tekanan</a:t>
            </a:r>
            <a:r>
              <a:rPr lang="en-ID" dirty="0"/>
              <a:t> </a:t>
            </a:r>
            <a:r>
              <a:rPr lang="en-ID" dirty="0" err="1"/>
              <a:t>sistolik</a:t>
            </a:r>
            <a:r>
              <a:rPr lang="en-ID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CCB2E8-522D-A291-C5D3-8A61330AA9C1}"/>
              </a:ext>
            </a:extLst>
          </p:cNvPr>
          <p:cNvSpPr txBox="1"/>
          <p:nvPr/>
        </p:nvSpPr>
        <p:spPr>
          <a:xfrm>
            <a:off x="225532" y="6311900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D" dirty="0" err="1"/>
              <a:t>Sumber</a:t>
            </a:r>
            <a:r>
              <a:rPr lang="en-ID" dirty="0"/>
              <a:t>: </a:t>
            </a:r>
            <a:r>
              <a:rPr lang="en-ID" dirty="0" err="1"/>
              <a:t>guyton</a:t>
            </a:r>
            <a:r>
              <a:rPr lang="en-ID" dirty="0"/>
              <a:t> and hall physiology 14</a:t>
            </a:r>
            <a:r>
              <a:rPr lang="en-ID" baseline="30000" dirty="0"/>
              <a:t>th</a:t>
            </a:r>
            <a:r>
              <a:rPr lang="en-ID" dirty="0"/>
              <a:t> edition, 2020 </a:t>
            </a:r>
          </a:p>
        </p:txBody>
      </p:sp>
    </p:spTree>
    <p:extLst>
      <p:ext uri="{BB962C8B-B14F-4D97-AF65-F5344CB8AC3E}">
        <p14:creationId xmlns:p14="http://schemas.microsoft.com/office/powerpoint/2010/main" val="1183954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3BF92-BCD4-4872-2F5A-98F975326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3191B-CD69-E869-8798-EAE656311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924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D" b="1" dirty="0" err="1"/>
              <a:t>Metode</a:t>
            </a:r>
            <a:r>
              <a:rPr lang="en-ID" b="1" dirty="0"/>
              <a:t> </a:t>
            </a:r>
            <a:r>
              <a:rPr lang="en-ID" b="1" dirty="0" err="1"/>
              <a:t>Auskultasi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A70C5-ADF6-4FC9-4829-7CD073CA4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1175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D" sz="2100" dirty="0"/>
              <a:t>Ketika </a:t>
            </a:r>
            <a:r>
              <a:rPr lang="en-ID" sz="2100" dirty="0" err="1"/>
              <a:t>tekanan</a:t>
            </a:r>
            <a:r>
              <a:rPr lang="en-ID" sz="2100" dirty="0"/>
              <a:t> </a:t>
            </a:r>
            <a:r>
              <a:rPr lang="en-ID" sz="2100" dirty="0" err="1"/>
              <a:t>dalam</a:t>
            </a:r>
            <a:r>
              <a:rPr lang="en-ID" sz="2100" dirty="0"/>
              <a:t> </a:t>
            </a:r>
            <a:r>
              <a:rPr lang="en-ID" sz="2100" dirty="0" err="1"/>
              <a:t>manset</a:t>
            </a:r>
            <a:r>
              <a:rPr lang="en-ID" sz="2100" dirty="0"/>
              <a:t> </a:t>
            </a:r>
            <a:r>
              <a:rPr lang="en-ID" sz="2100" dirty="0" err="1"/>
              <a:t>diturunkan</a:t>
            </a:r>
            <a:r>
              <a:rPr lang="en-ID" sz="2100" dirty="0"/>
              <a:t> </a:t>
            </a:r>
            <a:r>
              <a:rPr lang="en-ID" sz="2100" dirty="0" err="1"/>
              <a:t>lebih</a:t>
            </a:r>
            <a:r>
              <a:rPr lang="en-ID" sz="2100" dirty="0"/>
              <a:t> </a:t>
            </a:r>
            <a:r>
              <a:rPr lang="en-ID" sz="2100" dirty="0" err="1"/>
              <a:t>jauh</a:t>
            </a:r>
            <a:r>
              <a:rPr lang="en-ID" sz="2100" dirty="0"/>
              <a:t> </a:t>
            </a:r>
            <a:r>
              <a:rPr lang="en-ID" sz="2100" dirty="0" err="1"/>
              <a:t>lagi</a:t>
            </a:r>
            <a:r>
              <a:rPr lang="en-ID" sz="2100" dirty="0"/>
              <a:t>, </a:t>
            </a:r>
            <a:r>
              <a:rPr lang="en-ID" sz="2100" dirty="0" err="1"/>
              <a:t>bunyi</a:t>
            </a:r>
            <a:r>
              <a:rPr lang="en-ID" sz="2100" dirty="0"/>
              <a:t> Korotkoff </a:t>
            </a:r>
            <a:r>
              <a:rPr lang="en-ID" sz="2100" dirty="0" err="1"/>
              <a:t>berubah</a:t>
            </a:r>
            <a:r>
              <a:rPr lang="en-ID" sz="2100" dirty="0"/>
              <a:t> </a:t>
            </a:r>
            <a:r>
              <a:rPr lang="en-ID" sz="2100" dirty="0" err="1"/>
              <a:t>kualitasnya</a:t>
            </a:r>
            <a:r>
              <a:rPr lang="en-ID" sz="2100" dirty="0"/>
              <a:t>, </a:t>
            </a:r>
            <a:r>
              <a:rPr lang="en-ID" sz="2100" dirty="0" err="1"/>
              <a:t>memiliki</a:t>
            </a:r>
            <a:r>
              <a:rPr lang="en-ID" sz="2100" dirty="0"/>
              <a:t> </a:t>
            </a:r>
            <a:r>
              <a:rPr lang="en-ID" sz="2100" dirty="0" err="1"/>
              <a:t>kualitas</a:t>
            </a:r>
            <a:r>
              <a:rPr lang="en-ID" sz="2100" dirty="0"/>
              <a:t> </a:t>
            </a:r>
            <a:r>
              <a:rPr lang="en-ID" sz="2100" dirty="0" err="1"/>
              <a:t>ketukan</a:t>
            </a:r>
            <a:r>
              <a:rPr lang="en-ID" sz="2100" dirty="0"/>
              <a:t> (</a:t>
            </a:r>
            <a:r>
              <a:rPr lang="en-ID" sz="2100" i="1" dirty="0"/>
              <a:t>tapping</a:t>
            </a:r>
            <a:r>
              <a:rPr lang="en-ID" sz="2100" dirty="0"/>
              <a:t>) yang </a:t>
            </a:r>
            <a:r>
              <a:rPr lang="en-ID" sz="2100" dirty="0" err="1"/>
              <a:t>lebih</a:t>
            </a:r>
            <a:r>
              <a:rPr lang="en-ID" sz="2100" dirty="0"/>
              <a:t> </a:t>
            </a:r>
            <a:r>
              <a:rPr lang="en-ID" sz="2100" dirty="0" err="1"/>
              <a:t>kepada</a:t>
            </a:r>
            <a:r>
              <a:rPr lang="en-ID" sz="2100" dirty="0"/>
              <a:t> </a:t>
            </a:r>
            <a:r>
              <a:rPr lang="en-ID" sz="2100" dirty="0" err="1"/>
              <a:t>sedikit</a:t>
            </a:r>
            <a:r>
              <a:rPr lang="en-ID" sz="2100" dirty="0"/>
              <a:t> </a:t>
            </a:r>
            <a:r>
              <a:rPr lang="en-ID" sz="2100" dirty="0" err="1"/>
              <a:t>lebih</a:t>
            </a:r>
            <a:r>
              <a:rPr lang="en-ID" sz="2100" dirty="0"/>
              <a:t> </a:t>
            </a:r>
            <a:r>
              <a:rPr lang="en-ID" sz="2100" dirty="0" err="1"/>
              <a:t>berirama</a:t>
            </a:r>
            <a:r>
              <a:rPr lang="en-ID" sz="2100" dirty="0"/>
              <a:t> dan </a:t>
            </a:r>
            <a:r>
              <a:rPr lang="en-ID" sz="2100" dirty="0" err="1"/>
              <a:t>lebih</a:t>
            </a:r>
            <a:r>
              <a:rPr lang="en-ID" sz="2100" dirty="0"/>
              <a:t> </a:t>
            </a:r>
            <a:r>
              <a:rPr lang="en-ID" sz="2100" dirty="0" err="1"/>
              <a:t>kasar</a:t>
            </a:r>
            <a:r>
              <a:rPr lang="en-ID" sz="2100" dirty="0"/>
              <a:t>. </a:t>
            </a:r>
            <a:r>
              <a:rPr lang="en-ID" sz="2100" dirty="0" err="1"/>
              <a:t>Kemudian</a:t>
            </a:r>
            <a:r>
              <a:rPr lang="en-ID" sz="2100" dirty="0"/>
              <a:t>, </a:t>
            </a:r>
            <a:r>
              <a:rPr lang="en-ID" sz="2100" dirty="0" err="1"/>
              <a:t>akhirnya</a:t>
            </a:r>
            <a:r>
              <a:rPr lang="en-ID" sz="2100" dirty="0"/>
              <a:t>, </a:t>
            </a:r>
            <a:r>
              <a:rPr lang="en-ID" sz="2100" dirty="0" err="1"/>
              <a:t>ketika</a:t>
            </a:r>
            <a:r>
              <a:rPr lang="en-ID" sz="2100" dirty="0"/>
              <a:t> </a:t>
            </a:r>
            <a:r>
              <a:rPr lang="en-ID" sz="2100" dirty="0" err="1"/>
              <a:t>tekanan</a:t>
            </a:r>
            <a:r>
              <a:rPr lang="en-ID" sz="2100" dirty="0"/>
              <a:t> </a:t>
            </a:r>
            <a:r>
              <a:rPr lang="en-ID" sz="2100" dirty="0" err="1"/>
              <a:t>dalam</a:t>
            </a:r>
            <a:r>
              <a:rPr lang="en-ID" sz="2100" dirty="0"/>
              <a:t> </a:t>
            </a:r>
            <a:r>
              <a:rPr lang="en-ID" sz="2100" dirty="0" err="1"/>
              <a:t>manset</a:t>
            </a:r>
            <a:r>
              <a:rPr lang="en-ID" sz="2100" dirty="0"/>
              <a:t> </a:t>
            </a:r>
            <a:r>
              <a:rPr lang="en-ID" sz="2100" dirty="0" err="1"/>
              <a:t>jatuh</a:t>
            </a:r>
            <a:r>
              <a:rPr lang="en-ID" sz="2100" dirty="0"/>
              <a:t> </a:t>
            </a:r>
            <a:r>
              <a:rPr lang="en-ID" sz="2100" dirty="0" err="1"/>
              <a:t>mendekati</a:t>
            </a:r>
            <a:r>
              <a:rPr lang="en-ID" sz="2100" dirty="0"/>
              <a:t> </a:t>
            </a:r>
            <a:r>
              <a:rPr lang="en-ID" sz="2100" dirty="0" err="1"/>
              <a:t>tekanan</a:t>
            </a:r>
            <a:r>
              <a:rPr lang="en-ID" sz="2100" dirty="0"/>
              <a:t> </a:t>
            </a:r>
            <a:r>
              <a:rPr lang="en-ID" sz="2100" dirty="0" err="1"/>
              <a:t>diastolik</a:t>
            </a:r>
            <a:r>
              <a:rPr lang="en-ID" sz="2100" dirty="0"/>
              <a:t>, </a:t>
            </a:r>
            <a:r>
              <a:rPr lang="en-ID" sz="2100" dirty="0" err="1"/>
              <a:t>bunyi</a:t>
            </a:r>
            <a:r>
              <a:rPr lang="en-ID" sz="2100" dirty="0"/>
              <a:t> </a:t>
            </a:r>
            <a:r>
              <a:rPr lang="en-ID" sz="2100" dirty="0" err="1"/>
              <a:t>tiba-tiba</a:t>
            </a:r>
            <a:r>
              <a:rPr lang="en-ID" sz="2100" dirty="0"/>
              <a:t> </a:t>
            </a:r>
            <a:r>
              <a:rPr lang="en-ID" sz="2100" dirty="0" err="1"/>
              <a:t>berubah</a:t>
            </a:r>
            <a:r>
              <a:rPr lang="en-ID" sz="2100" dirty="0"/>
              <a:t> </a:t>
            </a:r>
            <a:r>
              <a:rPr lang="en-ID" sz="2100" dirty="0" err="1"/>
              <a:t>menjadi</a:t>
            </a:r>
            <a:r>
              <a:rPr lang="en-ID" sz="2100" dirty="0"/>
              <a:t> </a:t>
            </a:r>
            <a:r>
              <a:rPr lang="en-ID" sz="2100" dirty="0" err="1"/>
              <a:t>kualitas</a:t>
            </a:r>
            <a:r>
              <a:rPr lang="en-ID" sz="2100" dirty="0"/>
              <a:t> </a:t>
            </a:r>
            <a:r>
              <a:rPr lang="en-ID" sz="2100" dirty="0" err="1"/>
              <a:t>teredam</a:t>
            </a:r>
            <a:r>
              <a:rPr lang="en-ID" sz="2100" dirty="0"/>
              <a:t> (</a:t>
            </a:r>
            <a:r>
              <a:rPr lang="en-ID" sz="2100" dirty="0" err="1"/>
              <a:t>titik</a:t>
            </a:r>
            <a:r>
              <a:rPr lang="en-ID" sz="2100" dirty="0"/>
              <a:t> C, Gambar 15-7). </a:t>
            </a:r>
            <a:r>
              <a:rPr lang="en-ID" sz="2100" dirty="0" err="1"/>
              <a:t>Seseorang</a:t>
            </a:r>
            <a:r>
              <a:rPr lang="en-ID" sz="2100" dirty="0"/>
              <a:t> </a:t>
            </a:r>
            <a:r>
              <a:rPr lang="en-ID" sz="2100" dirty="0" err="1"/>
              <a:t>mencatat</a:t>
            </a:r>
            <a:r>
              <a:rPr lang="en-ID" sz="2100" dirty="0"/>
              <a:t> </a:t>
            </a:r>
            <a:r>
              <a:rPr lang="en-ID" sz="2100" dirty="0" err="1"/>
              <a:t>tekanan</a:t>
            </a:r>
            <a:r>
              <a:rPr lang="en-ID" sz="2100" dirty="0"/>
              <a:t> manometer </a:t>
            </a:r>
            <a:r>
              <a:rPr lang="en-ID" sz="2100" dirty="0" err="1"/>
              <a:t>ketika</a:t>
            </a:r>
            <a:r>
              <a:rPr lang="en-ID" sz="2100" dirty="0"/>
              <a:t> </a:t>
            </a:r>
            <a:r>
              <a:rPr lang="en-ID" sz="2100" dirty="0" err="1"/>
              <a:t>bunyi</a:t>
            </a:r>
            <a:r>
              <a:rPr lang="en-ID" sz="2100" dirty="0"/>
              <a:t> Korotkoff </a:t>
            </a:r>
            <a:r>
              <a:rPr lang="en-ID" sz="2100" dirty="0" err="1"/>
              <a:t>berubah</a:t>
            </a:r>
            <a:r>
              <a:rPr lang="en-ID" sz="2100" dirty="0"/>
              <a:t> </a:t>
            </a:r>
            <a:r>
              <a:rPr lang="en-ID" sz="2100" dirty="0" err="1"/>
              <a:t>menjadi</a:t>
            </a:r>
            <a:r>
              <a:rPr lang="en-ID" sz="2100" dirty="0"/>
              <a:t> </a:t>
            </a:r>
            <a:r>
              <a:rPr lang="en-ID" sz="2100" dirty="0" err="1"/>
              <a:t>kualitas</a:t>
            </a:r>
            <a:r>
              <a:rPr lang="en-ID" sz="2100" dirty="0"/>
              <a:t> </a:t>
            </a:r>
            <a:r>
              <a:rPr lang="en-ID" sz="2100" dirty="0" err="1"/>
              <a:t>teredam</a:t>
            </a:r>
            <a:r>
              <a:rPr lang="en-ID" sz="2100" dirty="0"/>
              <a:t>, dan </a:t>
            </a:r>
            <a:r>
              <a:rPr lang="en-ID" sz="2100" dirty="0" err="1"/>
              <a:t>tekanan</a:t>
            </a:r>
            <a:r>
              <a:rPr lang="en-ID" sz="2100" dirty="0"/>
              <a:t> </a:t>
            </a:r>
            <a:r>
              <a:rPr lang="en-ID" sz="2100" dirty="0" err="1"/>
              <a:t>ini</a:t>
            </a:r>
            <a:r>
              <a:rPr lang="en-ID" sz="2100" dirty="0"/>
              <a:t> </a:t>
            </a:r>
            <a:r>
              <a:rPr lang="en-ID" sz="2100" dirty="0" err="1"/>
              <a:t>kira-kira</a:t>
            </a:r>
            <a:r>
              <a:rPr lang="en-ID" sz="2100" dirty="0"/>
              <a:t> </a:t>
            </a:r>
            <a:r>
              <a:rPr lang="en-ID" sz="2100" dirty="0" err="1"/>
              <a:t>sama</a:t>
            </a:r>
            <a:r>
              <a:rPr lang="en-ID" sz="2100" dirty="0"/>
              <a:t> </a:t>
            </a:r>
            <a:r>
              <a:rPr lang="en-ID" sz="2100" dirty="0" err="1"/>
              <a:t>dengan</a:t>
            </a:r>
            <a:r>
              <a:rPr lang="en-ID" sz="2100" dirty="0"/>
              <a:t> </a:t>
            </a:r>
            <a:r>
              <a:rPr lang="en-ID" sz="2100" dirty="0" err="1"/>
              <a:t>tekanan</a:t>
            </a:r>
            <a:r>
              <a:rPr lang="en-ID" sz="2100" dirty="0"/>
              <a:t> </a:t>
            </a:r>
            <a:r>
              <a:rPr lang="en-ID" sz="2100" dirty="0" err="1"/>
              <a:t>diastolik</a:t>
            </a:r>
            <a:r>
              <a:rPr lang="en-ID" sz="2100" dirty="0"/>
              <a:t>, </a:t>
            </a:r>
            <a:r>
              <a:rPr lang="en-ID" sz="2100" dirty="0" err="1"/>
              <a:t>meskipun</a:t>
            </a:r>
            <a:r>
              <a:rPr lang="en-ID" sz="2100" dirty="0"/>
              <a:t> </a:t>
            </a:r>
            <a:r>
              <a:rPr lang="en-ID" sz="2100" dirty="0" err="1"/>
              <a:t>sedikit</a:t>
            </a:r>
            <a:r>
              <a:rPr lang="en-ID" sz="2100" dirty="0"/>
              <a:t> </a:t>
            </a:r>
            <a:r>
              <a:rPr lang="en-ID" sz="2100" dirty="0" err="1"/>
              <a:t>melebih-lebihkan</a:t>
            </a:r>
            <a:r>
              <a:rPr lang="en-ID" sz="2100" dirty="0"/>
              <a:t> </a:t>
            </a:r>
            <a:r>
              <a:rPr lang="en-ID" sz="2100" dirty="0" err="1"/>
              <a:t>tekanan</a:t>
            </a:r>
            <a:r>
              <a:rPr lang="en-ID" sz="2100" dirty="0"/>
              <a:t> </a:t>
            </a:r>
            <a:r>
              <a:rPr lang="en-ID" sz="2100" dirty="0" err="1"/>
              <a:t>diastolik</a:t>
            </a:r>
            <a:r>
              <a:rPr lang="en-ID" sz="2100" dirty="0"/>
              <a:t> yang </a:t>
            </a:r>
            <a:r>
              <a:rPr lang="en-ID" sz="2100" dirty="0" err="1"/>
              <a:t>ditentukan</a:t>
            </a:r>
            <a:r>
              <a:rPr lang="en-ID" sz="2100" dirty="0"/>
              <a:t> oleh </a:t>
            </a:r>
            <a:r>
              <a:rPr lang="en-ID" sz="2100" dirty="0" err="1"/>
              <a:t>kateter</a:t>
            </a:r>
            <a:r>
              <a:rPr lang="en-ID" sz="2100" dirty="0"/>
              <a:t> intra-arterial </a:t>
            </a:r>
            <a:r>
              <a:rPr lang="en-ID" sz="2100" dirty="0" err="1"/>
              <a:t>langsung</a:t>
            </a:r>
            <a:r>
              <a:rPr lang="en-ID" sz="2100" dirty="0"/>
              <a:t>. Ketika </a:t>
            </a:r>
            <a:r>
              <a:rPr lang="en-ID" sz="2100" dirty="0" err="1"/>
              <a:t>tekanan</a:t>
            </a:r>
            <a:r>
              <a:rPr lang="en-ID" sz="2100" dirty="0"/>
              <a:t> </a:t>
            </a:r>
            <a:r>
              <a:rPr lang="en-ID" sz="2100" dirty="0" err="1"/>
              <a:t>manset</a:t>
            </a:r>
            <a:r>
              <a:rPr lang="en-ID" sz="2100" dirty="0"/>
              <a:t> </a:t>
            </a:r>
            <a:r>
              <a:rPr lang="en-ID" sz="2100" dirty="0" err="1"/>
              <a:t>jatuh</a:t>
            </a:r>
            <a:r>
              <a:rPr lang="en-ID" sz="2100" dirty="0"/>
              <a:t> </a:t>
            </a:r>
            <a:r>
              <a:rPr lang="en-ID" sz="2100" dirty="0" err="1"/>
              <a:t>beberapa</a:t>
            </a:r>
            <a:r>
              <a:rPr lang="en-ID" sz="2100" dirty="0"/>
              <a:t> mmHg </a:t>
            </a:r>
            <a:r>
              <a:rPr lang="en-ID" sz="2100" dirty="0" err="1"/>
              <a:t>lebih</a:t>
            </a:r>
            <a:r>
              <a:rPr lang="en-ID" sz="2100" dirty="0"/>
              <a:t> </a:t>
            </a:r>
            <a:r>
              <a:rPr lang="en-ID" sz="2100" dirty="0" err="1"/>
              <a:t>jauh</a:t>
            </a:r>
            <a:r>
              <a:rPr lang="en-ID" sz="2100" dirty="0"/>
              <a:t>, </a:t>
            </a:r>
            <a:r>
              <a:rPr lang="en-ID" sz="2100" dirty="0" err="1"/>
              <a:t>arteri</a:t>
            </a:r>
            <a:r>
              <a:rPr lang="en-ID" sz="2100" dirty="0"/>
              <a:t> </a:t>
            </a:r>
            <a:r>
              <a:rPr lang="en-ID" sz="2100" dirty="0" err="1"/>
              <a:t>tidak</a:t>
            </a:r>
            <a:r>
              <a:rPr lang="en-ID" sz="2100" dirty="0"/>
              <a:t> </a:t>
            </a:r>
            <a:r>
              <a:rPr lang="en-ID" sz="2100" dirty="0" err="1"/>
              <a:t>lagi</a:t>
            </a:r>
            <a:r>
              <a:rPr lang="en-ID" sz="2100" dirty="0"/>
              <a:t> </a:t>
            </a:r>
            <a:r>
              <a:rPr lang="en-ID" sz="2100" dirty="0" err="1"/>
              <a:t>menutup</a:t>
            </a:r>
            <a:r>
              <a:rPr lang="en-ID" sz="2100" dirty="0"/>
              <a:t> </a:t>
            </a:r>
            <a:r>
              <a:rPr lang="en-ID" sz="2100" dirty="0" err="1"/>
              <a:t>selama</a:t>
            </a:r>
            <a:r>
              <a:rPr lang="en-ID" sz="2100" dirty="0"/>
              <a:t> </a:t>
            </a:r>
            <a:r>
              <a:rPr lang="en-ID" sz="2100" dirty="0" err="1"/>
              <a:t>diastol</a:t>
            </a:r>
            <a:r>
              <a:rPr lang="en-ID" sz="2100" dirty="0"/>
              <a:t>, yang </a:t>
            </a:r>
            <a:r>
              <a:rPr lang="en-ID" sz="2100" dirty="0" err="1"/>
              <a:t>berarti</a:t>
            </a:r>
            <a:r>
              <a:rPr lang="en-ID" sz="2100" dirty="0"/>
              <a:t> </a:t>
            </a:r>
            <a:r>
              <a:rPr lang="en-ID" sz="2100" dirty="0" err="1"/>
              <a:t>bahwa</a:t>
            </a:r>
            <a:r>
              <a:rPr lang="en-ID" sz="2100" dirty="0"/>
              <a:t> </a:t>
            </a:r>
            <a:r>
              <a:rPr lang="en-ID" sz="2100" dirty="0" err="1"/>
              <a:t>faktor</a:t>
            </a:r>
            <a:r>
              <a:rPr lang="en-ID" sz="2100" dirty="0"/>
              <a:t> </a:t>
            </a:r>
            <a:r>
              <a:rPr lang="en-ID" sz="2100" dirty="0" err="1"/>
              <a:t>dasar</a:t>
            </a:r>
            <a:r>
              <a:rPr lang="en-ID" sz="2100" dirty="0"/>
              <a:t> yang </a:t>
            </a:r>
            <a:r>
              <a:rPr lang="en-ID" sz="2100" dirty="0" err="1"/>
              <a:t>menyebabkan</a:t>
            </a:r>
            <a:r>
              <a:rPr lang="en-ID" sz="2100" dirty="0"/>
              <a:t> </a:t>
            </a:r>
            <a:r>
              <a:rPr lang="en-ID" sz="2100" dirty="0" err="1"/>
              <a:t>bunyi</a:t>
            </a:r>
            <a:r>
              <a:rPr lang="en-ID" sz="2100" dirty="0"/>
              <a:t> (</a:t>
            </a:r>
            <a:r>
              <a:rPr lang="en-ID" sz="2100" dirty="0" err="1"/>
              <a:t>semburan</a:t>
            </a:r>
            <a:r>
              <a:rPr lang="en-ID" sz="2100" dirty="0"/>
              <a:t> </a:t>
            </a:r>
            <a:r>
              <a:rPr lang="en-ID" sz="2100" dirty="0" err="1"/>
              <a:t>darah</a:t>
            </a:r>
            <a:r>
              <a:rPr lang="en-ID" sz="2100" dirty="0"/>
              <a:t> </a:t>
            </a:r>
            <a:r>
              <a:rPr lang="en-ID" sz="2100" dirty="0" err="1"/>
              <a:t>melalui</a:t>
            </a:r>
            <a:r>
              <a:rPr lang="en-ID" sz="2100" dirty="0"/>
              <a:t> </a:t>
            </a:r>
            <a:r>
              <a:rPr lang="en-ID" sz="2100" dirty="0" err="1"/>
              <a:t>arteri</a:t>
            </a:r>
            <a:r>
              <a:rPr lang="en-ID" sz="2100" dirty="0"/>
              <a:t> yang </a:t>
            </a:r>
            <a:r>
              <a:rPr lang="en-ID" sz="2100" dirty="0" err="1"/>
              <a:t>terjepit</a:t>
            </a:r>
            <a:r>
              <a:rPr lang="en-ID" sz="2100" dirty="0"/>
              <a:t>) </a:t>
            </a:r>
            <a:r>
              <a:rPr lang="en-ID" sz="2100" dirty="0" err="1"/>
              <a:t>tidak</a:t>
            </a:r>
            <a:r>
              <a:rPr lang="en-ID" sz="2100" dirty="0"/>
              <a:t> </a:t>
            </a:r>
            <a:r>
              <a:rPr lang="en-ID" sz="2100" dirty="0" err="1"/>
              <a:t>lagi</a:t>
            </a:r>
            <a:r>
              <a:rPr lang="en-ID" sz="2100" dirty="0"/>
              <a:t> </a:t>
            </a:r>
            <a:r>
              <a:rPr lang="en-ID" sz="2100" dirty="0" err="1"/>
              <a:t>ada</a:t>
            </a:r>
            <a:r>
              <a:rPr lang="en-ID" sz="2100" dirty="0"/>
              <a:t>. Oleh </a:t>
            </a:r>
            <a:r>
              <a:rPr lang="en-ID" sz="2100" dirty="0" err="1"/>
              <a:t>karena</a:t>
            </a:r>
            <a:r>
              <a:rPr lang="en-ID" sz="2100" dirty="0"/>
              <a:t> </a:t>
            </a:r>
            <a:r>
              <a:rPr lang="en-ID" sz="2100" dirty="0" err="1"/>
              <a:t>itu</a:t>
            </a:r>
            <a:r>
              <a:rPr lang="en-ID" sz="2100" dirty="0"/>
              <a:t>, </a:t>
            </a:r>
            <a:r>
              <a:rPr lang="en-ID" sz="2100" dirty="0" err="1"/>
              <a:t>bunyi</a:t>
            </a:r>
            <a:r>
              <a:rPr lang="en-ID" sz="2100" dirty="0"/>
              <a:t> </a:t>
            </a:r>
            <a:r>
              <a:rPr lang="en-ID" sz="2100" dirty="0" err="1"/>
              <a:t>menghilang</a:t>
            </a:r>
            <a:r>
              <a:rPr lang="en-ID" sz="2100" dirty="0"/>
              <a:t> </a:t>
            </a:r>
            <a:r>
              <a:rPr lang="en-ID" sz="2100" dirty="0" err="1"/>
              <a:t>seluruhnya</a:t>
            </a:r>
            <a:r>
              <a:rPr lang="en-ID" sz="2100" dirty="0"/>
              <a:t>. Banyak </a:t>
            </a:r>
            <a:r>
              <a:rPr lang="en-ID" sz="2100" dirty="0" err="1"/>
              <a:t>dokter</a:t>
            </a:r>
            <a:r>
              <a:rPr lang="en-ID" sz="2100" dirty="0"/>
              <a:t> yang </a:t>
            </a:r>
            <a:r>
              <a:rPr lang="en-ID" sz="2100" dirty="0" err="1"/>
              <a:t>percaya</a:t>
            </a:r>
            <a:r>
              <a:rPr lang="en-ID" sz="2100" dirty="0"/>
              <a:t> </a:t>
            </a:r>
            <a:r>
              <a:rPr lang="en-ID" sz="2100" dirty="0" err="1"/>
              <a:t>bahwa</a:t>
            </a:r>
            <a:r>
              <a:rPr lang="en-ID" sz="2100" dirty="0"/>
              <a:t> </a:t>
            </a:r>
            <a:r>
              <a:rPr lang="en-ID" sz="2100" dirty="0" err="1"/>
              <a:t>tekanan</a:t>
            </a:r>
            <a:r>
              <a:rPr lang="en-ID" sz="2100" dirty="0"/>
              <a:t> </a:t>
            </a:r>
            <a:r>
              <a:rPr lang="en-ID" sz="2100" dirty="0" err="1"/>
              <a:t>saat</a:t>
            </a:r>
            <a:r>
              <a:rPr lang="en-ID" sz="2100" dirty="0"/>
              <a:t> </a:t>
            </a:r>
            <a:r>
              <a:rPr lang="en-ID" sz="2100" dirty="0" err="1"/>
              <a:t>bunyi</a:t>
            </a:r>
            <a:r>
              <a:rPr lang="en-ID" sz="2100" dirty="0"/>
              <a:t> Korotkoff </a:t>
            </a:r>
            <a:r>
              <a:rPr lang="en-ID" sz="2100" dirty="0" err="1"/>
              <a:t>menghilang</a:t>
            </a:r>
            <a:r>
              <a:rPr lang="en-ID" sz="2100" dirty="0"/>
              <a:t> </a:t>
            </a:r>
            <a:r>
              <a:rPr lang="en-ID" sz="2100" dirty="0" err="1"/>
              <a:t>sepenuhnya</a:t>
            </a:r>
            <a:r>
              <a:rPr lang="en-ID" sz="2100" dirty="0"/>
              <a:t> </a:t>
            </a:r>
            <a:r>
              <a:rPr lang="en-ID" sz="2100" dirty="0" err="1"/>
              <a:t>harus</a:t>
            </a:r>
            <a:r>
              <a:rPr lang="en-ID" sz="2100" dirty="0"/>
              <a:t> </a:t>
            </a:r>
            <a:r>
              <a:rPr lang="en-ID" sz="2100" dirty="0" err="1"/>
              <a:t>digunakan</a:t>
            </a:r>
            <a:r>
              <a:rPr lang="en-ID" sz="2100" dirty="0"/>
              <a:t> </a:t>
            </a:r>
            <a:r>
              <a:rPr lang="en-ID" sz="2100" dirty="0" err="1"/>
              <a:t>sebagai</a:t>
            </a:r>
            <a:r>
              <a:rPr lang="en-ID" sz="2100" dirty="0"/>
              <a:t> </a:t>
            </a:r>
            <a:r>
              <a:rPr lang="en-ID" sz="2100" dirty="0" err="1"/>
              <a:t>tekanan</a:t>
            </a:r>
            <a:r>
              <a:rPr lang="en-ID" sz="2100" dirty="0"/>
              <a:t> </a:t>
            </a:r>
            <a:r>
              <a:rPr lang="en-ID" sz="2100" dirty="0" err="1"/>
              <a:t>diastolik</a:t>
            </a:r>
            <a:r>
              <a:rPr lang="en-ID" sz="2100" dirty="0"/>
              <a:t>, </a:t>
            </a:r>
            <a:r>
              <a:rPr lang="en-ID" sz="2100" dirty="0" err="1"/>
              <a:t>kecuali</a:t>
            </a:r>
            <a:r>
              <a:rPr lang="en-ID" sz="2100" dirty="0"/>
              <a:t> </a:t>
            </a:r>
            <a:r>
              <a:rPr lang="en-ID" sz="2100" dirty="0" err="1"/>
              <a:t>dalam</a:t>
            </a:r>
            <a:r>
              <a:rPr lang="en-ID" sz="2100" dirty="0"/>
              <a:t> </a:t>
            </a:r>
            <a:r>
              <a:rPr lang="en-ID" sz="2100" dirty="0" err="1"/>
              <a:t>situasi</a:t>
            </a:r>
            <a:r>
              <a:rPr lang="en-ID" sz="2100" dirty="0"/>
              <a:t> di mana </a:t>
            </a:r>
            <a:r>
              <a:rPr lang="en-ID" sz="2100" dirty="0" err="1"/>
              <a:t>hilangnya</a:t>
            </a:r>
            <a:r>
              <a:rPr lang="en-ID" sz="2100" dirty="0"/>
              <a:t> </a:t>
            </a:r>
            <a:r>
              <a:rPr lang="en-ID" sz="2100" dirty="0" err="1"/>
              <a:t>bunyi</a:t>
            </a:r>
            <a:r>
              <a:rPr lang="en-ID" sz="2100" dirty="0"/>
              <a:t> </a:t>
            </a:r>
            <a:r>
              <a:rPr lang="en-ID" sz="2100" dirty="0" err="1"/>
              <a:t>tidak</a:t>
            </a:r>
            <a:r>
              <a:rPr lang="en-ID" sz="2100" dirty="0"/>
              <a:t> </a:t>
            </a:r>
            <a:r>
              <a:rPr lang="en-ID" sz="2100" dirty="0" err="1"/>
              <a:t>dapat</a:t>
            </a:r>
            <a:r>
              <a:rPr lang="en-ID" sz="2100" dirty="0"/>
              <a:t> </a:t>
            </a:r>
            <a:r>
              <a:rPr lang="en-ID" sz="2100" dirty="0" err="1"/>
              <a:t>dipastikan</a:t>
            </a:r>
            <a:r>
              <a:rPr lang="en-ID" sz="2100" dirty="0"/>
              <a:t> </a:t>
            </a:r>
            <a:r>
              <a:rPr lang="en-ID" sz="2100" dirty="0" err="1"/>
              <a:t>karena</a:t>
            </a:r>
            <a:r>
              <a:rPr lang="en-ID" sz="2100" dirty="0"/>
              <a:t> </a:t>
            </a:r>
            <a:r>
              <a:rPr lang="en-ID" sz="2100" dirty="0" err="1"/>
              <a:t>bunyi</a:t>
            </a:r>
            <a:r>
              <a:rPr lang="en-ID" sz="2100" dirty="0"/>
              <a:t> </a:t>
            </a:r>
            <a:r>
              <a:rPr lang="en-ID" sz="2100" dirty="0" err="1"/>
              <a:t>dapat</a:t>
            </a:r>
            <a:r>
              <a:rPr lang="en-ID" sz="2100" dirty="0"/>
              <a:t> </a:t>
            </a:r>
            <a:r>
              <a:rPr lang="en-ID" sz="2100" dirty="0" err="1"/>
              <a:t>terdengar</a:t>
            </a:r>
            <a:r>
              <a:rPr lang="en-ID" sz="2100" dirty="0"/>
              <a:t>, </a:t>
            </a:r>
            <a:r>
              <a:rPr lang="en-ID" sz="2100" dirty="0" err="1"/>
              <a:t>bahkan</a:t>
            </a:r>
            <a:r>
              <a:rPr lang="en-ID" sz="2100" dirty="0"/>
              <a:t> </a:t>
            </a:r>
            <a:r>
              <a:rPr lang="en-ID" sz="2100" dirty="0" err="1"/>
              <a:t>setelah</a:t>
            </a:r>
            <a:r>
              <a:rPr lang="en-ID" sz="2100" dirty="0"/>
              <a:t> </a:t>
            </a:r>
            <a:r>
              <a:rPr lang="en-ID" sz="2100" dirty="0" err="1"/>
              <a:t>manset</a:t>
            </a:r>
            <a:r>
              <a:rPr lang="en-ID" sz="2100" dirty="0"/>
              <a:t> </a:t>
            </a:r>
            <a:r>
              <a:rPr lang="en-ID" sz="2100" dirty="0" err="1"/>
              <a:t>dikempiskan</a:t>
            </a:r>
            <a:r>
              <a:rPr lang="en-ID" sz="2100" dirty="0"/>
              <a:t> </a:t>
            </a:r>
            <a:r>
              <a:rPr lang="en-ID" sz="2100" dirty="0" err="1"/>
              <a:t>sepenuhnya</a:t>
            </a:r>
            <a:r>
              <a:rPr lang="en-ID" sz="2100" dirty="0"/>
              <a:t>. </a:t>
            </a:r>
            <a:r>
              <a:rPr lang="en-ID" sz="2100" dirty="0" err="1"/>
              <a:t>Misalnya</a:t>
            </a:r>
            <a:r>
              <a:rPr lang="en-ID" sz="2100" dirty="0"/>
              <a:t>, pada </a:t>
            </a:r>
            <a:r>
              <a:rPr lang="en-ID" sz="2100" dirty="0" err="1"/>
              <a:t>pasien</a:t>
            </a:r>
            <a:r>
              <a:rPr lang="en-ID" sz="2100" dirty="0"/>
              <a:t> </a:t>
            </a:r>
            <a:r>
              <a:rPr lang="en-ID" sz="2100" dirty="0" err="1"/>
              <a:t>dengan</a:t>
            </a:r>
            <a:r>
              <a:rPr lang="en-ID" sz="2100" dirty="0"/>
              <a:t> fistula </a:t>
            </a:r>
            <a:r>
              <a:rPr lang="en-ID" sz="2100" dirty="0" err="1"/>
              <a:t>arteriovena</a:t>
            </a:r>
            <a:r>
              <a:rPr lang="en-ID" sz="2100" dirty="0"/>
              <a:t> </a:t>
            </a:r>
            <a:r>
              <a:rPr lang="en-ID" sz="2100" dirty="0" err="1"/>
              <a:t>untuk</a:t>
            </a:r>
            <a:r>
              <a:rPr lang="en-ID" sz="2100" dirty="0"/>
              <a:t> </a:t>
            </a:r>
            <a:r>
              <a:rPr lang="en-ID" sz="2100" dirty="0" err="1"/>
              <a:t>hemodialisis</a:t>
            </a:r>
            <a:r>
              <a:rPr lang="en-ID" sz="2100" dirty="0"/>
              <a:t> </a:t>
            </a:r>
            <a:r>
              <a:rPr lang="en-ID" sz="2100" dirty="0" err="1"/>
              <a:t>atau</a:t>
            </a:r>
            <a:r>
              <a:rPr lang="en-ID" sz="2100" dirty="0"/>
              <a:t> </a:t>
            </a:r>
            <a:r>
              <a:rPr lang="en-ID" sz="2100" dirty="0" err="1"/>
              <a:t>dengan</a:t>
            </a:r>
            <a:r>
              <a:rPr lang="en-ID" sz="2100" dirty="0"/>
              <a:t> </a:t>
            </a:r>
            <a:r>
              <a:rPr lang="en-ID" sz="2100" dirty="0" err="1"/>
              <a:t>insufisiensi</a:t>
            </a:r>
            <a:r>
              <a:rPr lang="en-ID" sz="2100" dirty="0"/>
              <a:t> aorta, </a:t>
            </a:r>
            <a:r>
              <a:rPr lang="en-ID" sz="2100" dirty="0" err="1"/>
              <a:t>bunyi</a:t>
            </a:r>
            <a:r>
              <a:rPr lang="en-ID" sz="2100" dirty="0"/>
              <a:t> Korotkoff </a:t>
            </a:r>
            <a:r>
              <a:rPr lang="en-ID" sz="2100" dirty="0" err="1"/>
              <a:t>masih</a:t>
            </a:r>
            <a:r>
              <a:rPr lang="en-ID" sz="2100" dirty="0"/>
              <a:t> </a:t>
            </a:r>
            <a:r>
              <a:rPr lang="en-ID" sz="2100" dirty="0" err="1"/>
              <a:t>dapat</a:t>
            </a:r>
            <a:r>
              <a:rPr lang="en-ID" sz="2100" dirty="0"/>
              <a:t> </a:t>
            </a:r>
            <a:r>
              <a:rPr lang="en-ID" sz="2100" dirty="0" err="1"/>
              <a:t>terdengar</a:t>
            </a:r>
            <a:r>
              <a:rPr lang="en-ID" sz="2100" dirty="0"/>
              <a:t> </a:t>
            </a:r>
            <a:r>
              <a:rPr lang="en-ID" sz="2100" dirty="0" err="1"/>
              <a:t>setelah</a:t>
            </a:r>
            <a:r>
              <a:rPr lang="en-ID" sz="2100" dirty="0"/>
              <a:t> </a:t>
            </a:r>
            <a:r>
              <a:rPr lang="en-ID" sz="2100" dirty="0" err="1"/>
              <a:t>manset</a:t>
            </a:r>
            <a:r>
              <a:rPr lang="en-ID" sz="2100" dirty="0"/>
              <a:t> </a:t>
            </a:r>
            <a:r>
              <a:rPr lang="en-ID" sz="2100" dirty="0" err="1"/>
              <a:t>dikempiskan</a:t>
            </a:r>
            <a:r>
              <a:rPr lang="en-ID" sz="2100" dirty="0"/>
              <a:t> </a:t>
            </a:r>
            <a:r>
              <a:rPr lang="en-ID" sz="2100" dirty="0" err="1"/>
              <a:t>sepenuhnya</a:t>
            </a:r>
            <a:r>
              <a:rPr lang="en-ID" sz="2100" dirty="0"/>
              <a:t>. </a:t>
            </a:r>
            <a:r>
              <a:rPr lang="en-ID" sz="2100" dirty="0" err="1"/>
              <a:t>Metode</a:t>
            </a:r>
            <a:r>
              <a:rPr lang="en-ID" sz="2100" dirty="0"/>
              <a:t> </a:t>
            </a:r>
            <a:r>
              <a:rPr lang="en-ID" sz="2100" dirty="0" err="1"/>
              <a:t>auskultasi</a:t>
            </a:r>
            <a:r>
              <a:rPr lang="en-ID" sz="2100" dirty="0"/>
              <a:t> </a:t>
            </a:r>
            <a:r>
              <a:rPr lang="en-ID" sz="2100" dirty="0" err="1"/>
              <a:t>untuk</a:t>
            </a:r>
            <a:r>
              <a:rPr lang="en-ID" sz="2100" dirty="0"/>
              <a:t> </a:t>
            </a:r>
            <a:r>
              <a:rPr lang="en-ID" sz="2100" dirty="0" err="1"/>
              <a:t>menentukan</a:t>
            </a:r>
            <a:r>
              <a:rPr lang="en-ID" sz="2100" dirty="0"/>
              <a:t> </a:t>
            </a:r>
            <a:r>
              <a:rPr lang="en-ID" sz="2100" dirty="0" err="1"/>
              <a:t>tekanan</a:t>
            </a:r>
            <a:r>
              <a:rPr lang="en-ID" sz="2100" dirty="0"/>
              <a:t> </a:t>
            </a:r>
            <a:r>
              <a:rPr lang="en-ID" sz="2100" dirty="0" err="1"/>
              <a:t>sistolik</a:t>
            </a:r>
            <a:r>
              <a:rPr lang="en-ID" sz="2100" dirty="0"/>
              <a:t> dan </a:t>
            </a:r>
            <a:r>
              <a:rPr lang="en-ID" sz="2100" dirty="0" err="1"/>
              <a:t>diastolik</a:t>
            </a:r>
            <a:r>
              <a:rPr lang="en-ID" sz="2100" dirty="0"/>
              <a:t> </a:t>
            </a:r>
            <a:r>
              <a:rPr lang="en-ID" sz="2100" dirty="0" err="1"/>
              <a:t>tidak</a:t>
            </a:r>
            <a:r>
              <a:rPr lang="en-ID" sz="2100" dirty="0"/>
              <a:t> </a:t>
            </a:r>
            <a:r>
              <a:rPr lang="en-ID" sz="2100" dirty="0" err="1"/>
              <a:t>sepenuhnya</a:t>
            </a:r>
            <a:r>
              <a:rPr lang="en-ID" sz="2100" dirty="0"/>
              <a:t> </a:t>
            </a:r>
            <a:r>
              <a:rPr lang="en-ID" sz="2100" dirty="0" err="1"/>
              <a:t>akurat</a:t>
            </a:r>
            <a:r>
              <a:rPr lang="en-ID" sz="2100" dirty="0"/>
              <a:t>, </a:t>
            </a:r>
            <a:r>
              <a:rPr lang="en-ID" sz="2100" dirty="0" err="1"/>
              <a:t>tetapi</a:t>
            </a:r>
            <a:r>
              <a:rPr lang="en-ID" sz="2100" dirty="0"/>
              <a:t> </a:t>
            </a:r>
            <a:r>
              <a:rPr lang="en-ID" sz="2100" dirty="0" err="1"/>
              <a:t>biasanya</a:t>
            </a:r>
            <a:r>
              <a:rPr lang="en-ID" sz="2100" dirty="0"/>
              <a:t> </a:t>
            </a:r>
            <a:r>
              <a:rPr lang="en-ID" sz="2100" dirty="0" err="1"/>
              <a:t>memberikan</a:t>
            </a:r>
            <a:r>
              <a:rPr lang="en-ID" sz="2100" dirty="0"/>
              <a:t> </a:t>
            </a:r>
            <a:r>
              <a:rPr lang="en-ID" sz="2100" dirty="0" err="1"/>
              <a:t>nilai</a:t>
            </a:r>
            <a:r>
              <a:rPr lang="en-ID" sz="2100" dirty="0"/>
              <a:t> </a:t>
            </a:r>
            <a:r>
              <a:rPr lang="en-ID" sz="2100" dirty="0" err="1"/>
              <a:t>dalam</a:t>
            </a:r>
            <a:r>
              <a:rPr lang="en-ID" sz="2100" dirty="0"/>
              <a:t> 10% </a:t>
            </a:r>
            <a:r>
              <a:rPr lang="en-ID" sz="2100" dirty="0" err="1"/>
              <a:t>dari</a:t>
            </a:r>
            <a:r>
              <a:rPr lang="en-ID" sz="2100" dirty="0"/>
              <a:t> </a:t>
            </a:r>
            <a:r>
              <a:rPr lang="en-ID" sz="2100" dirty="0" err="1"/>
              <a:t>nilai</a:t>
            </a:r>
            <a:r>
              <a:rPr lang="en-ID" sz="2100" dirty="0"/>
              <a:t> yang </a:t>
            </a:r>
            <a:r>
              <a:rPr lang="en-ID" sz="2100" dirty="0" err="1"/>
              <a:t>ditentukan</a:t>
            </a:r>
            <a:r>
              <a:rPr lang="en-ID" sz="2100" dirty="0"/>
              <a:t> oleh </a:t>
            </a:r>
            <a:r>
              <a:rPr lang="en-ID" sz="2100" dirty="0" err="1"/>
              <a:t>pengukuran</a:t>
            </a:r>
            <a:r>
              <a:rPr lang="en-ID" sz="2100" dirty="0"/>
              <a:t> </a:t>
            </a:r>
            <a:r>
              <a:rPr lang="en-ID" sz="2100" dirty="0" err="1"/>
              <a:t>kateter</a:t>
            </a:r>
            <a:r>
              <a:rPr lang="en-ID" sz="2100" dirty="0"/>
              <a:t> </a:t>
            </a:r>
            <a:r>
              <a:rPr lang="en-ID" sz="2100" dirty="0" err="1"/>
              <a:t>langsung</a:t>
            </a:r>
            <a:r>
              <a:rPr lang="en-ID" sz="2100" dirty="0"/>
              <a:t> </a:t>
            </a:r>
            <a:r>
              <a:rPr lang="en-ID" sz="2100" dirty="0" err="1"/>
              <a:t>dari</a:t>
            </a:r>
            <a:r>
              <a:rPr lang="en-ID" sz="2100" dirty="0"/>
              <a:t> </a:t>
            </a:r>
            <a:r>
              <a:rPr lang="en-ID" sz="2100" dirty="0" err="1"/>
              <a:t>dalam</a:t>
            </a:r>
            <a:r>
              <a:rPr lang="en-ID" sz="2100" dirty="0"/>
              <a:t> </a:t>
            </a:r>
            <a:r>
              <a:rPr lang="en-ID" sz="2100" dirty="0" err="1"/>
              <a:t>arteri</a:t>
            </a:r>
            <a:r>
              <a:rPr lang="en-ID" sz="21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2E2EF1-EAA0-79A8-3949-2CDB2D782B58}"/>
              </a:ext>
            </a:extLst>
          </p:cNvPr>
          <p:cNvSpPr txBox="1"/>
          <p:nvPr/>
        </p:nvSpPr>
        <p:spPr>
          <a:xfrm>
            <a:off x="225532" y="6311900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D" dirty="0" err="1"/>
              <a:t>Sumber</a:t>
            </a:r>
            <a:r>
              <a:rPr lang="en-ID" dirty="0"/>
              <a:t>: </a:t>
            </a:r>
            <a:r>
              <a:rPr lang="en-ID" dirty="0" err="1"/>
              <a:t>guyton</a:t>
            </a:r>
            <a:r>
              <a:rPr lang="en-ID" dirty="0"/>
              <a:t> and hall physiology 14</a:t>
            </a:r>
            <a:r>
              <a:rPr lang="en-ID" baseline="30000" dirty="0"/>
              <a:t>th</a:t>
            </a:r>
            <a:r>
              <a:rPr lang="en-ID" dirty="0"/>
              <a:t> edition, 2020 </a:t>
            </a:r>
          </a:p>
        </p:txBody>
      </p:sp>
    </p:spTree>
    <p:extLst>
      <p:ext uri="{BB962C8B-B14F-4D97-AF65-F5344CB8AC3E}">
        <p14:creationId xmlns:p14="http://schemas.microsoft.com/office/powerpoint/2010/main" val="1501544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19FF7-0853-0FA4-1FC4-00018021A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82EC5-53E7-87D7-C734-E1302547C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924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D" sz="4400" b="1" dirty="0" err="1"/>
              <a:t>Metode</a:t>
            </a:r>
            <a:r>
              <a:rPr lang="en-ID" sz="4400" b="1" dirty="0"/>
              <a:t> </a:t>
            </a:r>
            <a:r>
              <a:rPr lang="en-ID" sz="4400" b="1" dirty="0" err="1"/>
              <a:t>Osilometrik</a:t>
            </a:r>
            <a:r>
              <a:rPr lang="en-ID" sz="4400" b="1" dirty="0"/>
              <a:t> </a:t>
            </a:r>
            <a:r>
              <a:rPr lang="en-ID" sz="4400" b="1" dirty="0" err="1"/>
              <a:t>Otomatis</a:t>
            </a:r>
            <a:endParaRPr lang="en-ID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B407C-BC4B-F918-944B-CA509595C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1174"/>
            <a:ext cx="10515600" cy="52107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D" sz="1900" dirty="0" err="1"/>
              <a:t>Tekanan</a:t>
            </a:r>
            <a:r>
              <a:rPr lang="en-ID" sz="1900" dirty="0"/>
              <a:t> </a:t>
            </a:r>
            <a:r>
              <a:rPr lang="en-ID" sz="1900" dirty="0" err="1"/>
              <a:t>arteri</a:t>
            </a:r>
            <a:r>
              <a:rPr lang="en-ID" sz="1900" dirty="0"/>
              <a:t> </a:t>
            </a:r>
            <a:r>
              <a:rPr lang="en-ID" sz="1900" dirty="0" err="1"/>
              <a:t>sistolik</a:t>
            </a:r>
            <a:r>
              <a:rPr lang="en-ID" sz="1900" dirty="0"/>
              <a:t> dan </a:t>
            </a:r>
            <a:r>
              <a:rPr lang="en-ID" sz="1900" dirty="0" err="1"/>
              <a:t>diastolik</a:t>
            </a:r>
            <a:r>
              <a:rPr lang="en-ID" sz="1900" dirty="0"/>
              <a:t> </a:t>
            </a:r>
            <a:r>
              <a:rPr lang="en-ID" sz="1900" dirty="0" err="1"/>
              <a:t>sering</a:t>
            </a:r>
            <a:r>
              <a:rPr lang="en-ID" sz="1900" dirty="0"/>
              <a:t> </a:t>
            </a:r>
            <a:r>
              <a:rPr lang="en-ID" sz="1900" dirty="0" err="1"/>
              <a:t>diukur</a:t>
            </a:r>
            <a:r>
              <a:rPr lang="en-ID" sz="1900" dirty="0"/>
              <a:t> </a:t>
            </a:r>
            <a:r>
              <a:rPr lang="en-ID" sz="1900" dirty="0" err="1"/>
              <a:t>menggunakan</a:t>
            </a:r>
            <a:r>
              <a:rPr lang="en-ID" sz="1900" dirty="0"/>
              <a:t> </a:t>
            </a:r>
            <a:r>
              <a:rPr lang="en-ID" sz="1900" dirty="0" err="1"/>
              <a:t>perangkat</a:t>
            </a:r>
            <a:r>
              <a:rPr lang="en-ID" sz="1900" dirty="0"/>
              <a:t> </a:t>
            </a:r>
            <a:r>
              <a:rPr lang="en-ID" sz="1900" dirty="0" err="1"/>
              <a:t>osilometrik</a:t>
            </a:r>
            <a:r>
              <a:rPr lang="en-ID" sz="1900" dirty="0"/>
              <a:t> </a:t>
            </a:r>
            <a:r>
              <a:rPr lang="en-ID" sz="1900" dirty="0" err="1"/>
              <a:t>otomatis</a:t>
            </a:r>
            <a:r>
              <a:rPr lang="en-ID" sz="1900" dirty="0"/>
              <a:t>. </a:t>
            </a:r>
            <a:r>
              <a:rPr lang="en-ID" sz="1900" dirty="0" err="1"/>
              <a:t>Perangkat</a:t>
            </a:r>
            <a:r>
              <a:rPr lang="en-ID" sz="1900" dirty="0"/>
              <a:t> </a:t>
            </a:r>
            <a:r>
              <a:rPr lang="en-ID" sz="1900" dirty="0" err="1"/>
              <a:t>ini</a:t>
            </a:r>
            <a:r>
              <a:rPr lang="en-ID" sz="1900" dirty="0"/>
              <a:t> </a:t>
            </a:r>
            <a:r>
              <a:rPr lang="en-ID" sz="1900" dirty="0" err="1"/>
              <a:t>menggunakan</a:t>
            </a:r>
            <a:r>
              <a:rPr lang="en-ID" sz="1900" dirty="0"/>
              <a:t> </a:t>
            </a:r>
            <a:r>
              <a:rPr lang="en-ID" sz="1900" dirty="0" err="1"/>
              <a:t>manset</a:t>
            </a:r>
            <a:r>
              <a:rPr lang="en-ID" sz="1900" dirty="0"/>
              <a:t> tensimeter, </a:t>
            </a:r>
            <a:r>
              <a:rPr lang="en-ID" sz="1900" dirty="0" err="1"/>
              <a:t>seperti</a:t>
            </a:r>
            <a:r>
              <a:rPr lang="en-ID" sz="1900" dirty="0"/>
              <a:t> </a:t>
            </a:r>
            <a:r>
              <a:rPr lang="en-ID" sz="1900" dirty="0" err="1"/>
              <a:t>metode</a:t>
            </a:r>
            <a:r>
              <a:rPr lang="en-ID" sz="1900" dirty="0"/>
              <a:t> </a:t>
            </a:r>
            <a:r>
              <a:rPr lang="en-ID" sz="1900" dirty="0" err="1"/>
              <a:t>auskultasi</a:t>
            </a:r>
            <a:r>
              <a:rPr lang="en-ID" sz="1900" dirty="0"/>
              <a:t>, </a:t>
            </a:r>
            <a:r>
              <a:rPr lang="en-ID" sz="1900" dirty="0" err="1"/>
              <a:t>tetapi</a:t>
            </a:r>
            <a:r>
              <a:rPr lang="en-ID" sz="1900" dirty="0"/>
              <a:t> </a:t>
            </a:r>
            <a:r>
              <a:rPr lang="en-ID" sz="1900" dirty="0" err="1"/>
              <a:t>dengan</a:t>
            </a:r>
            <a:r>
              <a:rPr lang="en-ID" sz="1900" dirty="0"/>
              <a:t> sensor </a:t>
            </a:r>
            <a:r>
              <a:rPr lang="en-ID" sz="1900" dirty="0" err="1"/>
              <a:t>tekanan</a:t>
            </a:r>
            <a:r>
              <a:rPr lang="en-ID" sz="1900" dirty="0"/>
              <a:t> </a:t>
            </a:r>
            <a:r>
              <a:rPr lang="en-ID" sz="1900" dirty="0" err="1"/>
              <a:t>elektronik</a:t>
            </a:r>
            <a:r>
              <a:rPr lang="en-ID" sz="1900" dirty="0"/>
              <a:t> </a:t>
            </a:r>
            <a:r>
              <a:rPr lang="en-ID" sz="1900" dirty="0" err="1"/>
              <a:t>untuk</a:t>
            </a:r>
            <a:r>
              <a:rPr lang="en-ID" sz="1900" dirty="0"/>
              <a:t> </a:t>
            </a:r>
            <a:r>
              <a:rPr lang="en-ID" sz="1900" dirty="0" err="1"/>
              <a:t>mendeteksi</a:t>
            </a:r>
            <a:r>
              <a:rPr lang="en-ID" sz="1900" dirty="0"/>
              <a:t> </a:t>
            </a:r>
            <a:r>
              <a:rPr lang="en-ID" sz="1900" dirty="0" err="1"/>
              <a:t>osilasi</a:t>
            </a:r>
            <a:r>
              <a:rPr lang="en-ID" sz="1900" dirty="0"/>
              <a:t> </a:t>
            </a:r>
            <a:r>
              <a:rPr lang="en-ID" sz="1900" dirty="0" err="1"/>
              <a:t>tekanan</a:t>
            </a:r>
            <a:r>
              <a:rPr lang="en-ID" sz="1900" dirty="0"/>
              <a:t> </a:t>
            </a:r>
            <a:r>
              <a:rPr lang="en-ID" sz="1900" dirty="0" err="1"/>
              <a:t>manset</a:t>
            </a:r>
            <a:r>
              <a:rPr lang="en-ID" sz="1900" dirty="0"/>
              <a:t> yang </a:t>
            </a:r>
            <a:r>
              <a:rPr lang="en-ID" sz="1900" dirty="0" err="1"/>
              <a:t>terjadi</a:t>
            </a:r>
            <a:r>
              <a:rPr lang="en-ID" sz="1900" dirty="0"/>
              <a:t> </a:t>
            </a:r>
            <a:r>
              <a:rPr lang="en-ID" sz="1900" dirty="0" err="1"/>
              <a:t>saat</a:t>
            </a:r>
            <a:r>
              <a:rPr lang="en-ID" sz="1900" dirty="0"/>
              <a:t> </a:t>
            </a:r>
            <a:r>
              <a:rPr lang="en-ID" sz="1900" dirty="0" err="1"/>
              <a:t>darah</a:t>
            </a:r>
            <a:r>
              <a:rPr lang="en-ID" sz="1900" dirty="0"/>
              <a:t> </a:t>
            </a:r>
            <a:r>
              <a:rPr lang="en-ID" sz="1900" dirty="0" err="1"/>
              <a:t>mengalir</a:t>
            </a:r>
            <a:r>
              <a:rPr lang="en-ID" sz="1900" dirty="0"/>
              <a:t> </a:t>
            </a:r>
            <a:r>
              <a:rPr lang="en-ID" sz="1900" dirty="0" err="1"/>
              <a:t>melalui</a:t>
            </a:r>
            <a:r>
              <a:rPr lang="en-ID" sz="1900" dirty="0"/>
              <a:t> </a:t>
            </a:r>
            <a:r>
              <a:rPr lang="en-ID" sz="1900" dirty="0" err="1"/>
              <a:t>arteri</a:t>
            </a:r>
            <a:r>
              <a:rPr lang="en-ID" sz="1900" dirty="0"/>
              <a:t>, </a:t>
            </a:r>
            <a:r>
              <a:rPr lang="en-ID" sz="1900" dirty="0" err="1"/>
              <a:t>sering</a:t>
            </a:r>
            <a:r>
              <a:rPr lang="en-ID" sz="1900" dirty="0"/>
              <a:t> kali </a:t>
            </a:r>
            <a:r>
              <a:rPr lang="en-ID" sz="1900" dirty="0" err="1"/>
              <a:t>arteri</a:t>
            </a:r>
            <a:r>
              <a:rPr lang="en-ID" sz="1900" dirty="0"/>
              <a:t> </a:t>
            </a:r>
            <a:r>
              <a:rPr lang="en-ID" sz="1900" dirty="0" err="1"/>
              <a:t>brakialis</a:t>
            </a:r>
            <a:r>
              <a:rPr lang="en-ID" sz="1900" dirty="0"/>
              <a:t>. </a:t>
            </a:r>
            <a:r>
              <a:rPr lang="en-ID" sz="1900" dirty="0" err="1"/>
              <a:t>Perangkat</a:t>
            </a:r>
            <a:r>
              <a:rPr lang="en-ID" sz="1900" dirty="0"/>
              <a:t> </a:t>
            </a:r>
            <a:r>
              <a:rPr lang="en-ID" sz="1900" dirty="0" err="1"/>
              <a:t>tekanan</a:t>
            </a:r>
            <a:r>
              <a:rPr lang="en-ID" sz="1900" dirty="0"/>
              <a:t> </a:t>
            </a:r>
            <a:r>
              <a:rPr lang="en-ID" sz="1900" dirty="0" err="1"/>
              <a:t>arteri</a:t>
            </a:r>
            <a:r>
              <a:rPr lang="en-ID" sz="1900" dirty="0"/>
              <a:t> </a:t>
            </a:r>
            <a:r>
              <a:rPr lang="en-ID" sz="1900" dirty="0" err="1"/>
              <a:t>osilometrik</a:t>
            </a:r>
            <a:r>
              <a:rPr lang="en-ID" sz="1900" dirty="0"/>
              <a:t> </a:t>
            </a:r>
            <a:r>
              <a:rPr lang="en-ID" sz="1900" dirty="0" err="1"/>
              <a:t>menggunakan</a:t>
            </a:r>
            <a:r>
              <a:rPr lang="en-ID" sz="1900" dirty="0"/>
              <a:t> </a:t>
            </a:r>
            <a:r>
              <a:rPr lang="en-ID" sz="1900" dirty="0" err="1"/>
              <a:t>algoritma</a:t>
            </a:r>
            <a:r>
              <a:rPr lang="en-ID" sz="1900" dirty="0"/>
              <a:t> </a:t>
            </a:r>
            <a:r>
              <a:rPr lang="en-ID" sz="1900" dirty="0" err="1"/>
              <a:t>elektronik</a:t>
            </a:r>
            <a:r>
              <a:rPr lang="en-ID" sz="1900" dirty="0"/>
              <a:t> </a:t>
            </a:r>
            <a:r>
              <a:rPr lang="en-ID" sz="1900" dirty="0" err="1"/>
              <a:t>khusus</a:t>
            </a:r>
            <a:r>
              <a:rPr lang="en-ID" sz="1900" dirty="0"/>
              <a:t> </a:t>
            </a:r>
            <a:r>
              <a:rPr lang="en-ID" sz="1900" dirty="0" err="1"/>
              <a:t>untuk</a:t>
            </a:r>
            <a:r>
              <a:rPr lang="en-ID" sz="1900" dirty="0"/>
              <a:t> </a:t>
            </a:r>
            <a:r>
              <a:rPr lang="en-ID" sz="1900" dirty="0" err="1"/>
              <a:t>mengembang</a:t>
            </a:r>
            <a:r>
              <a:rPr lang="en-ID" sz="1900" dirty="0"/>
              <a:t> dan </a:t>
            </a:r>
            <a:r>
              <a:rPr lang="en-ID" sz="1900" dirty="0" err="1"/>
              <a:t>mengempiskan</a:t>
            </a:r>
            <a:r>
              <a:rPr lang="en-ID" sz="1900" dirty="0"/>
              <a:t> </a:t>
            </a:r>
            <a:r>
              <a:rPr lang="en-ID" sz="1900" dirty="0" err="1"/>
              <a:t>manset</a:t>
            </a:r>
            <a:r>
              <a:rPr lang="en-ID" sz="1900" dirty="0"/>
              <a:t> </a:t>
            </a:r>
            <a:r>
              <a:rPr lang="en-ID" sz="1900" dirty="0" err="1"/>
              <a:t>secara</a:t>
            </a:r>
            <a:r>
              <a:rPr lang="en-ID" sz="1900" dirty="0"/>
              <a:t> </a:t>
            </a:r>
            <a:r>
              <a:rPr lang="en-ID" sz="1900" dirty="0" err="1"/>
              <a:t>otomatis</a:t>
            </a:r>
            <a:r>
              <a:rPr lang="en-ID" sz="1900" dirty="0"/>
              <a:t> dan </a:t>
            </a:r>
            <a:r>
              <a:rPr lang="en-ID" sz="1900" dirty="0" err="1"/>
              <a:t>menginterpretasikan</a:t>
            </a:r>
            <a:r>
              <a:rPr lang="en-ID" sz="1900" dirty="0"/>
              <a:t> </a:t>
            </a:r>
            <a:r>
              <a:rPr lang="en-ID" sz="1900" dirty="0" err="1"/>
              <a:t>osilasi</a:t>
            </a:r>
            <a:r>
              <a:rPr lang="en-ID" sz="1900" dirty="0"/>
              <a:t> </a:t>
            </a:r>
            <a:r>
              <a:rPr lang="en-ID" sz="1900" dirty="0" err="1"/>
              <a:t>tekanan</a:t>
            </a:r>
            <a:r>
              <a:rPr lang="en-ID" sz="1900" dirty="0"/>
              <a:t> </a:t>
            </a:r>
            <a:r>
              <a:rPr lang="en-ID" sz="1900" dirty="0" err="1"/>
              <a:t>manset</a:t>
            </a:r>
            <a:r>
              <a:rPr lang="en-ID" sz="1900" dirty="0"/>
              <a:t>. </a:t>
            </a:r>
            <a:r>
              <a:rPr lang="en-ID" sz="1900" dirty="0" err="1"/>
              <a:t>Saat</a:t>
            </a:r>
            <a:r>
              <a:rPr lang="en-ID" sz="1900" dirty="0"/>
              <a:t> </a:t>
            </a:r>
            <a:r>
              <a:rPr lang="en-ID" sz="1900" dirty="0" err="1"/>
              <a:t>manset</a:t>
            </a:r>
            <a:r>
              <a:rPr lang="en-ID" sz="1900" dirty="0"/>
              <a:t> </a:t>
            </a:r>
            <a:r>
              <a:rPr lang="en-ID" sz="1900" dirty="0" err="1"/>
              <a:t>mengembang</a:t>
            </a:r>
            <a:r>
              <a:rPr lang="en-ID" sz="1900" dirty="0"/>
              <a:t>, dan </a:t>
            </a:r>
            <a:r>
              <a:rPr lang="en-ID" sz="1900" dirty="0" err="1"/>
              <a:t>tekanannya</a:t>
            </a:r>
            <a:r>
              <a:rPr lang="en-ID" sz="1900" dirty="0"/>
              <a:t> </a:t>
            </a:r>
            <a:r>
              <a:rPr lang="en-ID" sz="1900" dirty="0" err="1"/>
              <a:t>melebihi</a:t>
            </a:r>
            <a:r>
              <a:rPr lang="en-ID" sz="1900" dirty="0"/>
              <a:t> </a:t>
            </a:r>
            <a:r>
              <a:rPr lang="en-ID" sz="1900" dirty="0" err="1"/>
              <a:t>tekanan</a:t>
            </a:r>
            <a:r>
              <a:rPr lang="en-ID" sz="1900" dirty="0"/>
              <a:t> </a:t>
            </a:r>
            <a:r>
              <a:rPr lang="en-ID" sz="1900" dirty="0" err="1"/>
              <a:t>sistolik</a:t>
            </a:r>
            <a:r>
              <a:rPr lang="en-ID" sz="1900" dirty="0"/>
              <a:t>, </a:t>
            </a:r>
            <a:r>
              <a:rPr lang="en-ID" sz="1900" dirty="0" err="1"/>
              <a:t>tidak</a:t>
            </a:r>
            <a:r>
              <a:rPr lang="en-ID" sz="1900" dirty="0"/>
              <a:t> </a:t>
            </a:r>
            <a:r>
              <a:rPr lang="en-ID" sz="1900" dirty="0" err="1"/>
              <a:t>ada</a:t>
            </a:r>
            <a:r>
              <a:rPr lang="en-ID" sz="1900" dirty="0"/>
              <a:t> </a:t>
            </a:r>
            <a:r>
              <a:rPr lang="en-ID" sz="1900" dirty="0" err="1"/>
              <a:t>aliran</a:t>
            </a:r>
            <a:r>
              <a:rPr lang="en-ID" sz="1900" dirty="0"/>
              <a:t> </a:t>
            </a:r>
            <a:r>
              <a:rPr lang="en-ID" sz="1900" dirty="0" err="1"/>
              <a:t>darah</a:t>
            </a:r>
            <a:r>
              <a:rPr lang="en-ID" sz="1900" dirty="0"/>
              <a:t> di </a:t>
            </a:r>
            <a:r>
              <a:rPr lang="en-ID" sz="1900" dirty="0" err="1"/>
              <a:t>arteri</a:t>
            </a:r>
            <a:r>
              <a:rPr lang="en-ID" sz="1900" dirty="0"/>
              <a:t> dan </a:t>
            </a:r>
            <a:r>
              <a:rPr lang="en-ID" sz="1900" dirty="0" err="1"/>
              <a:t>tidak</a:t>
            </a:r>
            <a:r>
              <a:rPr lang="en-ID" sz="1900" dirty="0"/>
              <a:t> </a:t>
            </a:r>
            <a:r>
              <a:rPr lang="en-ID" sz="1900" dirty="0" err="1"/>
              <a:t>ada</a:t>
            </a:r>
            <a:r>
              <a:rPr lang="en-ID" sz="1900" dirty="0"/>
              <a:t> </a:t>
            </a:r>
            <a:r>
              <a:rPr lang="en-ID" sz="1900" dirty="0" err="1"/>
              <a:t>osilasi</a:t>
            </a:r>
            <a:r>
              <a:rPr lang="en-ID" sz="1900" dirty="0"/>
              <a:t> </a:t>
            </a:r>
            <a:r>
              <a:rPr lang="en-ID" sz="1900" dirty="0" err="1"/>
              <a:t>tekanan</a:t>
            </a:r>
            <a:r>
              <a:rPr lang="en-ID" sz="1900" dirty="0"/>
              <a:t> </a:t>
            </a:r>
            <a:r>
              <a:rPr lang="en-ID" sz="1900" dirty="0" err="1"/>
              <a:t>manset</a:t>
            </a:r>
            <a:r>
              <a:rPr lang="en-ID" sz="1900" dirty="0"/>
              <a:t>. </a:t>
            </a:r>
            <a:r>
              <a:rPr lang="en-ID" sz="1900" dirty="0" err="1"/>
              <a:t>Saat</a:t>
            </a:r>
            <a:r>
              <a:rPr lang="en-ID" sz="1900" dirty="0"/>
              <a:t> </a:t>
            </a:r>
            <a:r>
              <a:rPr lang="en-ID" sz="1900" dirty="0" err="1"/>
              <a:t>manset</a:t>
            </a:r>
            <a:r>
              <a:rPr lang="en-ID" sz="1900" dirty="0"/>
              <a:t> </a:t>
            </a:r>
            <a:r>
              <a:rPr lang="en-ID" sz="1900" dirty="0" err="1"/>
              <a:t>dikempiskan</a:t>
            </a:r>
            <a:r>
              <a:rPr lang="en-ID" sz="1900" dirty="0"/>
              <a:t> </a:t>
            </a:r>
            <a:r>
              <a:rPr lang="en-ID" sz="1900" dirty="0" err="1"/>
              <a:t>perlahan</a:t>
            </a:r>
            <a:r>
              <a:rPr lang="en-ID" sz="1900" dirty="0"/>
              <a:t>, </a:t>
            </a:r>
            <a:r>
              <a:rPr lang="en-ID" sz="1900" dirty="0" err="1"/>
              <a:t>darah</a:t>
            </a:r>
            <a:r>
              <a:rPr lang="en-ID" sz="1900" dirty="0"/>
              <a:t> </a:t>
            </a:r>
            <a:r>
              <a:rPr lang="en-ID" sz="1900" dirty="0" err="1"/>
              <a:t>mulai</a:t>
            </a:r>
            <a:r>
              <a:rPr lang="en-ID" sz="1900" dirty="0"/>
              <a:t> </a:t>
            </a:r>
            <a:r>
              <a:rPr lang="en-ID" sz="1900" dirty="0" err="1"/>
              <a:t>menyembur</a:t>
            </a:r>
            <a:r>
              <a:rPr lang="en-ID" sz="1900" dirty="0"/>
              <a:t> </a:t>
            </a:r>
            <a:r>
              <a:rPr lang="en-ID" sz="1900" dirty="0" err="1"/>
              <a:t>melalui</a:t>
            </a:r>
            <a:r>
              <a:rPr lang="en-ID" sz="1900" dirty="0"/>
              <a:t> </a:t>
            </a:r>
            <a:r>
              <a:rPr lang="en-ID" sz="1900" dirty="0" err="1"/>
              <a:t>arteri</a:t>
            </a:r>
            <a:r>
              <a:rPr lang="en-ID" sz="1900" dirty="0"/>
              <a:t>, dan </a:t>
            </a:r>
            <a:r>
              <a:rPr lang="en-ID" sz="1900" dirty="0" err="1"/>
              <a:t>tekanan</a:t>
            </a:r>
            <a:r>
              <a:rPr lang="en-ID" sz="1900" dirty="0"/>
              <a:t> </a:t>
            </a:r>
            <a:r>
              <a:rPr lang="en-ID" sz="1900" dirty="0" err="1"/>
              <a:t>manset</a:t>
            </a:r>
            <a:r>
              <a:rPr lang="en-ID" sz="1900" dirty="0"/>
              <a:t> </a:t>
            </a:r>
            <a:r>
              <a:rPr lang="en-ID" sz="1900" dirty="0" err="1"/>
              <a:t>kemudian</a:t>
            </a:r>
            <a:r>
              <a:rPr lang="en-ID" sz="1900" dirty="0"/>
              <a:t> </a:t>
            </a:r>
            <a:r>
              <a:rPr lang="en-ID" sz="1900" dirty="0" err="1"/>
              <a:t>berosilasi</a:t>
            </a:r>
            <a:r>
              <a:rPr lang="en-ID" sz="1900" dirty="0"/>
              <a:t> </a:t>
            </a:r>
            <a:r>
              <a:rPr lang="en-ID" sz="1900" dirty="0" err="1"/>
              <a:t>secara</a:t>
            </a:r>
            <a:r>
              <a:rPr lang="en-ID" sz="1900" dirty="0"/>
              <a:t> </a:t>
            </a:r>
            <a:r>
              <a:rPr lang="en-ID" sz="1900" dirty="0" err="1"/>
              <a:t>sinkron</a:t>
            </a:r>
            <a:r>
              <a:rPr lang="en-ID" sz="1900" dirty="0"/>
              <a:t> </a:t>
            </a:r>
            <a:r>
              <a:rPr lang="en-ID" sz="1900" dirty="0" err="1"/>
              <a:t>dengan</a:t>
            </a:r>
            <a:r>
              <a:rPr lang="en-ID" sz="1900" dirty="0"/>
              <a:t> </a:t>
            </a:r>
            <a:r>
              <a:rPr lang="en-ID" sz="1900" dirty="0" err="1"/>
              <a:t>ekspansi</a:t>
            </a:r>
            <a:r>
              <a:rPr lang="en-ID" sz="1900" dirty="0"/>
              <a:t> dan </a:t>
            </a:r>
            <a:r>
              <a:rPr lang="en-ID" sz="1900" dirty="0" err="1"/>
              <a:t>kontraksi</a:t>
            </a:r>
            <a:r>
              <a:rPr lang="en-ID" sz="1900" dirty="0"/>
              <a:t> </a:t>
            </a:r>
            <a:r>
              <a:rPr lang="en-ID" sz="1900" dirty="0" err="1"/>
              <a:t>siklik</a:t>
            </a:r>
            <a:r>
              <a:rPr lang="en-ID" sz="1900" dirty="0"/>
              <a:t> </a:t>
            </a:r>
            <a:r>
              <a:rPr lang="en-ID" sz="1900" dirty="0" err="1"/>
              <a:t>arteri</a:t>
            </a:r>
            <a:r>
              <a:rPr lang="en-ID" sz="1900" dirty="0"/>
              <a:t>. </a:t>
            </a:r>
            <a:r>
              <a:rPr lang="en-ID" sz="1900" dirty="0" err="1"/>
              <a:t>Saat</a:t>
            </a:r>
            <a:r>
              <a:rPr lang="en-ID" sz="1900" dirty="0"/>
              <a:t> </a:t>
            </a:r>
            <a:r>
              <a:rPr lang="en-ID" sz="1900" dirty="0" err="1"/>
              <a:t>tekanan</a:t>
            </a:r>
            <a:r>
              <a:rPr lang="en-ID" sz="1900" dirty="0"/>
              <a:t> </a:t>
            </a:r>
            <a:r>
              <a:rPr lang="en-ID" sz="1900" dirty="0" err="1"/>
              <a:t>manset</a:t>
            </a:r>
            <a:r>
              <a:rPr lang="en-ID" sz="1900" dirty="0"/>
              <a:t> </a:t>
            </a:r>
            <a:r>
              <a:rPr lang="en-ID" sz="1900" dirty="0" err="1"/>
              <a:t>menurun</a:t>
            </a:r>
            <a:r>
              <a:rPr lang="en-ID" sz="1900" dirty="0"/>
              <a:t>, </a:t>
            </a:r>
            <a:r>
              <a:rPr lang="en-ID" sz="1900" dirty="0" err="1"/>
              <a:t>osilasi</a:t>
            </a:r>
            <a:r>
              <a:rPr lang="en-ID" sz="1900" dirty="0"/>
              <a:t> </a:t>
            </a:r>
            <a:r>
              <a:rPr lang="en-ID" sz="1900" dirty="0" err="1"/>
              <a:t>meningkat</a:t>
            </a:r>
            <a:r>
              <a:rPr lang="en-ID" sz="1900" dirty="0"/>
              <a:t> </a:t>
            </a:r>
            <a:r>
              <a:rPr lang="en-ID" sz="1900" dirty="0" err="1"/>
              <a:t>dalam</a:t>
            </a:r>
            <a:r>
              <a:rPr lang="en-ID" sz="1900" dirty="0"/>
              <a:t> </a:t>
            </a:r>
            <a:r>
              <a:rPr lang="en-ID" sz="1900" dirty="0" err="1"/>
              <a:t>amplitudo</a:t>
            </a:r>
            <a:r>
              <a:rPr lang="en-ID" sz="1900" dirty="0"/>
              <a:t> </a:t>
            </a:r>
            <a:r>
              <a:rPr lang="en-ID" sz="1900" dirty="0" err="1"/>
              <a:t>hingga</a:t>
            </a:r>
            <a:r>
              <a:rPr lang="en-ID" sz="1900" dirty="0"/>
              <a:t> </a:t>
            </a:r>
            <a:r>
              <a:rPr lang="en-ID" sz="1900" dirty="0" err="1"/>
              <a:t>maksimum</a:t>
            </a:r>
            <a:r>
              <a:rPr lang="en-ID" sz="1900" dirty="0"/>
              <a:t>, yang </a:t>
            </a:r>
            <a:r>
              <a:rPr lang="en-ID" sz="1900" dirty="0" err="1"/>
              <a:t>sesuai</a:t>
            </a:r>
            <a:r>
              <a:rPr lang="en-ID" sz="1900" dirty="0"/>
              <a:t> </a:t>
            </a:r>
            <a:r>
              <a:rPr lang="en-ID" sz="1900" dirty="0" err="1"/>
              <a:t>dengan</a:t>
            </a:r>
            <a:r>
              <a:rPr lang="en-ID" sz="1900" dirty="0"/>
              <a:t> </a:t>
            </a:r>
            <a:r>
              <a:rPr lang="en-ID" sz="1900" i="1" dirty="0"/>
              <a:t>mean arterial pressure</a:t>
            </a:r>
            <a:r>
              <a:rPr lang="en-ID" sz="1900" dirty="0"/>
              <a:t>. </a:t>
            </a:r>
            <a:r>
              <a:rPr lang="en-ID" sz="1900" dirty="0" err="1"/>
              <a:t>Amplitudo</a:t>
            </a:r>
            <a:r>
              <a:rPr lang="en-ID" sz="1900" dirty="0"/>
              <a:t> </a:t>
            </a:r>
            <a:r>
              <a:rPr lang="en-ID" sz="1900" dirty="0" err="1"/>
              <a:t>osilasi</a:t>
            </a:r>
            <a:r>
              <a:rPr lang="en-ID" sz="1900" dirty="0"/>
              <a:t> </a:t>
            </a:r>
            <a:r>
              <a:rPr lang="en-ID" sz="1900" dirty="0" err="1"/>
              <a:t>kemudian</a:t>
            </a:r>
            <a:r>
              <a:rPr lang="en-ID" sz="1900" dirty="0"/>
              <a:t> </a:t>
            </a:r>
            <a:r>
              <a:rPr lang="en-ID" sz="1900" dirty="0" err="1"/>
              <a:t>menurun</a:t>
            </a:r>
            <a:r>
              <a:rPr lang="en-ID" sz="1900" dirty="0"/>
              <a:t> </a:t>
            </a:r>
            <a:r>
              <a:rPr lang="en-ID" sz="1900" dirty="0" err="1"/>
              <a:t>saat</a:t>
            </a:r>
            <a:r>
              <a:rPr lang="en-ID" sz="1900" dirty="0"/>
              <a:t> </a:t>
            </a:r>
            <a:r>
              <a:rPr lang="en-ID" sz="1900" dirty="0" err="1"/>
              <a:t>tekanan</a:t>
            </a:r>
            <a:r>
              <a:rPr lang="en-ID" sz="1900" dirty="0"/>
              <a:t> </a:t>
            </a:r>
            <a:r>
              <a:rPr lang="en-ID" sz="1900" dirty="0" err="1"/>
              <a:t>manset</a:t>
            </a:r>
            <a:r>
              <a:rPr lang="en-ID" sz="1900" dirty="0"/>
              <a:t> </a:t>
            </a:r>
            <a:r>
              <a:rPr lang="en-ID" sz="1900" dirty="0" err="1"/>
              <a:t>turun</a:t>
            </a:r>
            <a:r>
              <a:rPr lang="en-ID" sz="1900" dirty="0"/>
              <a:t> di </a:t>
            </a:r>
            <a:r>
              <a:rPr lang="en-ID" sz="1900" dirty="0" err="1"/>
              <a:t>bawah</a:t>
            </a:r>
            <a:r>
              <a:rPr lang="en-ID" sz="1900" dirty="0"/>
              <a:t> </a:t>
            </a:r>
            <a:r>
              <a:rPr lang="en-ID" sz="1900" dirty="0" err="1"/>
              <a:t>tekanan</a:t>
            </a:r>
            <a:r>
              <a:rPr lang="en-ID" sz="1900" dirty="0"/>
              <a:t> </a:t>
            </a:r>
            <a:r>
              <a:rPr lang="en-ID" sz="1900" dirty="0" err="1"/>
              <a:t>diastolik</a:t>
            </a:r>
            <a:r>
              <a:rPr lang="en-ID" sz="1900" dirty="0"/>
              <a:t> </a:t>
            </a:r>
            <a:r>
              <a:rPr lang="en-ID" sz="1900" dirty="0" err="1"/>
              <a:t>pasien</a:t>
            </a:r>
            <a:r>
              <a:rPr lang="en-ID" sz="1900" dirty="0"/>
              <a:t> dan </a:t>
            </a:r>
            <a:r>
              <a:rPr lang="en-ID" sz="1900" dirty="0" err="1"/>
              <a:t>darah</a:t>
            </a:r>
            <a:r>
              <a:rPr lang="en-ID" sz="1900" dirty="0"/>
              <a:t> </a:t>
            </a:r>
            <a:r>
              <a:rPr lang="en-ID" sz="1900" dirty="0" err="1"/>
              <a:t>mengalir</a:t>
            </a:r>
            <a:r>
              <a:rPr lang="en-ID" sz="1900" dirty="0"/>
              <a:t> </a:t>
            </a:r>
            <a:r>
              <a:rPr lang="en-ID" sz="1900" dirty="0" err="1"/>
              <a:t>lancar</a:t>
            </a:r>
            <a:r>
              <a:rPr lang="en-ID" sz="1900" dirty="0"/>
              <a:t> </a:t>
            </a:r>
            <a:r>
              <a:rPr lang="en-ID" sz="1900" dirty="0" err="1"/>
              <a:t>melalui</a:t>
            </a:r>
            <a:r>
              <a:rPr lang="en-ID" sz="1900" dirty="0"/>
              <a:t> </a:t>
            </a:r>
            <a:r>
              <a:rPr lang="en-ID" sz="1900" dirty="0" err="1"/>
              <a:t>arteri</a:t>
            </a:r>
            <a:r>
              <a:rPr lang="en-ID" sz="1900" dirty="0"/>
              <a:t>. </a:t>
            </a:r>
            <a:r>
              <a:rPr lang="en-ID" sz="1900" dirty="0" err="1"/>
              <a:t>Dengan</a:t>
            </a:r>
            <a:r>
              <a:rPr lang="en-ID" sz="1900" dirty="0"/>
              <a:t> </a:t>
            </a:r>
            <a:r>
              <a:rPr lang="en-ID" sz="1900" dirty="0" err="1"/>
              <a:t>menggunakan</a:t>
            </a:r>
            <a:r>
              <a:rPr lang="en-ID" sz="1900" dirty="0"/>
              <a:t> </a:t>
            </a:r>
            <a:r>
              <a:rPr lang="en-ID" sz="1900" dirty="0" err="1"/>
              <a:t>algoritma</a:t>
            </a:r>
            <a:r>
              <a:rPr lang="en-ID" sz="1900" dirty="0"/>
              <a:t> </a:t>
            </a:r>
            <a:r>
              <a:rPr lang="en-ID" sz="1900" dirty="0" err="1"/>
              <a:t>khusus</a:t>
            </a:r>
            <a:r>
              <a:rPr lang="en-ID" sz="1900" dirty="0"/>
              <a:t> </a:t>
            </a:r>
            <a:r>
              <a:rPr lang="en-ID" sz="1900" dirty="0" err="1"/>
              <a:t>perangkat</a:t>
            </a:r>
            <a:r>
              <a:rPr lang="en-ID" sz="1900" dirty="0"/>
              <a:t>, </a:t>
            </a:r>
            <a:r>
              <a:rPr lang="en-ID" sz="1900" dirty="0" err="1"/>
              <a:t>osilasi</a:t>
            </a:r>
            <a:r>
              <a:rPr lang="en-ID" sz="1900" dirty="0"/>
              <a:t> </a:t>
            </a:r>
            <a:r>
              <a:rPr lang="en-ID" sz="1900" dirty="0" err="1"/>
              <a:t>tekanan</a:t>
            </a:r>
            <a:r>
              <a:rPr lang="en-ID" sz="1900" dirty="0"/>
              <a:t> </a:t>
            </a:r>
            <a:r>
              <a:rPr lang="en-ID" sz="1900" dirty="0" err="1"/>
              <a:t>manset</a:t>
            </a:r>
            <a:r>
              <a:rPr lang="en-ID" sz="1900" dirty="0"/>
              <a:t> </a:t>
            </a:r>
            <a:r>
              <a:rPr lang="en-ID" sz="1900" dirty="0" err="1"/>
              <a:t>secara</a:t>
            </a:r>
            <a:r>
              <a:rPr lang="en-ID" sz="1900" dirty="0"/>
              <a:t> </a:t>
            </a:r>
            <a:r>
              <a:rPr lang="en-ID" sz="1900" dirty="0" err="1"/>
              <a:t>otomatis</a:t>
            </a:r>
            <a:r>
              <a:rPr lang="en-ID" sz="1900" dirty="0"/>
              <a:t> </a:t>
            </a:r>
            <a:r>
              <a:rPr lang="en-ID" sz="1900" dirty="0" err="1"/>
              <a:t>diubah</a:t>
            </a:r>
            <a:r>
              <a:rPr lang="en-ID" sz="1900" dirty="0"/>
              <a:t> </a:t>
            </a:r>
            <a:r>
              <a:rPr lang="en-ID" sz="1900" dirty="0" err="1"/>
              <a:t>menjadi</a:t>
            </a:r>
            <a:r>
              <a:rPr lang="en-ID" sz="1900" dirty="0"/>
              <a:t> </a:t>
            </a:r>
            <a:r>
              <a:rPr lang="en-ID" sz="1900" dirty="0" err="1"/>
              <a:t>sinyal</a:t>
            </a:r>
            <a:r>
              <a:rPr lang="en-ID" sz="1900" dirty="0"/>
              <a:t> </a:t>
            </a:r>
            <a:r>
              <a:rPr lang="en-ID" sz="1900" dirty="0" err="1"/>
              <a:t>tekanan</a:t>
            </a:r>
            <a:r>
              <a:rPr lang="en-ID" sz="1900" dirty="0"/>
              <a:t> </a:t>
            </a:r>
            <a:r>
              <a:rPr lang="en-ID" sz="1900" dirty="0" err="1"/>
              <a:t>sistolik</a:t>
            </a:r>
            <a:r>
              <a:rPr lang="en-ID" sz="1900" dirty="0"/>
              <a:t> dan </a:t>
            </a:r>
            <a:r>
              <a:rPr lang="en-ID" sz="1900" dirty="0" err="1"/>
              <a:t>diastolik</a:t>
            </a:r>
            <a:r>
              <a:rPr lang="en-ID" sz="1900" dirty="0"/>
              <a:t> digital, </a:t>
            </a:r>
            <a:r>
              <a:rPr lang="en-ID" sz="1900" dirty="0" err="1"/>
              <a:t>serta</a:t>
            </a:r>
            <a:r>
              <a:rPr lang="en-ID" sz="1900" dirty="0"/>
              <a:t> </a:t>
            </a:r>
            <a:r>
              <a:rPr lang="en-ID" sz="1900" dirty="0" err="1"/>
              <a:t>denyut</a:t>
            </a:r>
            <a:r>
              <a:rPr lang="en-ID" sz="1900" dirty="0"/>
              <a:t> </a:t>
            </a:r>
            <a:r>
              <a:rPr lang="en-ID" sz="1900" dirty="0" err="1"/>
              <a:t>jantung</a:t>
            </a:r>
            <a:r>
              <a:rPr lang="en-ID" sz="1900" dirty="0"/>
              <a:t>, dan </a:t>
            </a:r>
            <a:r>
              <a:rPr lang="en-ID" sz="1900" dirty="0" err="1"/>
              <a:t>ditampilkan</a:t>
            </a:r>
            <a:r>
              <a:rPr lang="en-ID" sz="1900" dirty="0"/>
              <a:t>. Monitor </a:t>
            </a:r>
            <a:r>
              <a:rPr lang="en-ID" sz="1900" dirty="0" err="1"/>
              <a:t>tekanan</a:t>
            </a:r>
            <a:r>
              <a:rPr lang="en-ID" sz="1900" dirty="0"/>
              <a:t> </a:t>
            </a:r>
            <a:r>
              <a:rPr lang="en-ID" sz="1900" dirty="0" err="1"/>
              <a:t>arteri</a:t>
            </a:r>
            <a:r>
              <a:rPr lang="en-ID" sz="1900" dirty="0"/>
              <a:t> </a:t>
            </a:r>
            <a:r>
              <a:rPr lang="en-ID" sz="1900" dirty="0" err="1"/>
              <a:t>oscillometric</a:t>
            </a:r>
            <a:r>
              <a:rPr lang="en-ID" sz="1900" dirty="0"/>
              <a:t> </a:t>
            </a:r>
            <a:r>
              <a:rPr lang="en-ID" sz="1900" dirty="0" err="1"/>
              <a:t>memerlukan</a:t>
            </a:r>
            <a:r>
              <a:rPr lang="en-ID" sz="1900" dirty="0"/>
              <a:t> </a:t>
            </a:r>
            <a:r>
              <a:rPr lang="en-ID" sz="1900" dirty="0" err="1"/>
              <a:t>keterampilan</a:t>
            </a:r>
            <a:r>
              <a:rPr lang="en-ID" sz="1900" dirty="0"/>
              <a:t> yang </a:t>
            </a:r>
            <a:r>
              <a:rPr lang="en-ID" sz="1900" dirty="0" err="1"/>
              <a:t>lebih</a:t>
            </a:r>
            <a:r>
              <a:rPr lang="en-ID" sz="1900" dirty="0"/>
              <a:t> </a:t>
            </a:r>
            <a:r>
              <a:rPr lang="en-ID" sz="1900" dirty="0" err="1"/>
              <a:t>sedikit</a:t>
            </a:r>
            <a:r>
              <a:rPr lang="en-ID" sz="1900" dirty="0"/>
              <a:t> </a:t>
            </a:r>
            <a:r>
              <a:rPr lang="en-ID" sz="1900" dirty="0" err="1"/>
              <a:t>daripada</a:t>
            </a:r>
            <a:r>
              <a:rPr lang="en-ID" sz="1900" dirty="0"/>
              <a:t> </a:t>
            </a:r>
            <a:r>
              <a:rPr lang="en-ID" sz="1900" dirty="0" err="1"/>
              <a:t>teknik</a:t>
            </a:r>
            <a:r>
              <a:rPr lang="en-ID" sz="1900" dirty="0"/>
              <a:t> </a:t>
            </a:r>
            <a:r>
              <a:rPr lang="en-ID" sz="1900" dirty="0" err="1"/>
              <a:t>auskultasi</a:t>
            </a:r>
            <a:r>
              <a:rPr lang="en-ID" sz="1900" dirty="0"/>
              <a:t> dan </a:t>
            </a:r>
            <a:r>
              <a:rPr lang="en-ID" sz="1900" dirty="0" err="1"/>
              <a:t>dapat</a:t>
            </a:r>
            <a:r>
              <a:rPr lang="en-ID" sz="1900" dirty="0"/>
              <a:t> </a:t>
            </a:r>
            <a:r>
              <a:rPr lang="en-ID" sz="1900" dirty="0" err="1"/>
              <a:t>digunakan</a:t>
            </a:r>
            <a:r>
              <a:rPr lang="en-ID" sz="1900" dirty="0"/>
              <a:t> oleh </a:t>
            </a:r>
            <a:r>
              <a:rPr lang="en-ID" sz="1900" dirty="0" err="1"/>
              <a:t>pasien</a:t>
            </a:r>
            <a:r>
              <a:rPr lang="en-ID" sz="1900" dirty="0"/>
              <a:t> di </a:t>
            </a:r>
            <a:r>
              <a:rPr lang="en-ID" sz="1900" dirty="0" err="1"/>
              <a:t>rumah</a:t>
            </a:r>
            <a:r>
              <a:rPr lang="en-ID" sz="1900" dirty="0"/>
              <a:t>, </a:t>
            </a:r>
            <a:r>
              <a:rPr lang="en-ID" sz="1900" dirty="0" err="1"/>
              <a:t>menghindari</a:t>
            </a:r>
            <a:r>
              <a:rPr lang="en-ID" sz="1900" dirty="0"/>
              <a:t> </a:t>
            </a:r>
            <a:r>
              <a:rPr lang="en-ID" sz="1900" i="1" dirty="0" err="1"/>
              <a:t>efek</a:t>
            </a:r>
            <a:r>
              <a:rPr lang="en-ID" sz="1900" i="1" dirty="0"/>
              <a:t> </a:t>
            </a:r>
            <a:r>
              <a:rPr lang="en-ID" sz="1900" i="1" dirty="0" err="1"/>
              <a:t>jas</a:t>
            </a:r>
            <a:r>
              <a:rPr lang="en-ID" sz="1900" i="1" dirty="0"/>
              <a:t> </a:t>
            </a:r>
            <a:r>
              <a:rPr lang="en-ID" sz="1900" i="1" dirty="0" err="1"/>
              <a:t>putih</a:t>
            </a:r>
            <a:r>
              <a:rPr lang="en-ID" sz="1900" i="1" dirty="0"/>
              <a:t> </a:t>
            </a:r>
            <a:r>
              <a:rPr lang="en-ID" sz="1900" dirty="0"/>
              <a:t>yang </a:t>
            </a:r>
            <a:r>
              <a:rPr lang="en-ID" sz="1900" dirty="0" err="1"/>
              <a:t>meningkatkan</a:t>
            </a:r>
            <a:r>
              <a:rPr lang="en-ID" sz="1900" dirty="0"/>
              <a:t> TD pada </a:t>
            </a:r>
            <a:r>
              <a:rPr lang="en-ID" sz="1900" dirty="0" err="1"/>
              <a:t>beberapa</a:t>
            </a:r>
            <a:r>
              <a:rPr lang="en-ID" sz="1900" dirty="0"/>
              <a:t> </a:t>
            </a:r>
            <a:r>
              <a:rPr lang="en-ID" sz="1900" dirty="0" err="1"/>
              <a:t>pasien</a:t>
            </a:r>
            <a:r>
              <a:rPr lang="en-ID" sz="1900" dirty="0"/>
              <a:t> </a:t>
            </a:r>
            <a:r>
              <a:rPr lang="en-ID" sz="1900" dirty="0" err="1"/>
              <a:t>saat</a:t>
            </a:r>
            <a:r>
              <a:rPr lang="en-ID" sz="1900" dirty="0"/>
              <a:t> </a:t>
            </a:r>
            <a:r>
              <a:rPr lang="en-ID" sz="1900" dirty="0" err="1"/>
              <a:t>tenaga</a:t>
            </a:r>
            <a:r>
              <a:rPr lang="en-ID" sz="1900" dirty="0"/>
              <a:t> </a:t>
            </a:r>
            <a:r>
              <a:rPr lang="en-ID" sz="1900" dirty="0" err="1"/>
              <a:t>kesehatan</a:t>
            </a:r>
            <a:r>
              <a:rPr lang="en-ID" sz="1900" dirty="0"/>
              <a:t> </a:t>
            </a:r>
            <a:r>
              <a:rPr lang="en-ID" sz="1900" dirty="0" err="1"/>
              <a:t>profesional</a:t>
            </a:r>
            <a:r>
              <a:rPr lang="en-ID" sz="1900" dirty="0"/>
              <a:t> </a:t>
            </a:r>
            <a:r>
              <a:rPr lang="en-ID" sz="1900" dirty="0" err="1"/>
              <a:t>hadir</a:t>
            </a:r>
            <a:r>
              <a:rPr lang="en-ID" sz="1900" dirty="0"/>
              <a:t>. </a:t>
            </a:r>
            <a:r>
              <a:rPr lang="en-ID" sz="1900" dirty="0" err="1"/>
              <a:t>Namun</a:t>
            </a:r>
            <a:r>
              <a:rPr lang="en-ID" sz="1900" dirty="0"/>
              <a:t>, </a:t>
            </a:r>
            <a:r>
              <a:rPr lang="en-ID" sz="1900" dirty="0" err="1"/>
              <a:t>perangkat</a:t>
            </a:r>
            <a:r>
              <a:rPr lang="en-ID" sz="1900" dirty="0"/>
              <a:t> </a:t>
            </a:r>
            <a:r>
              <a:rPr lang="en-ID" sz="1900" dirty="0" err="1"/>
              <a:t>ini</a:t>
            </a:r>
            <a:r>
              <a:rPr lang="en-ID" sz="1900" dirty="0"/>
              <a:t> </a:t>
            </a:r>
            <a:r>
              <a:rPr lang="en-ID" sz="1900" dirty="0" err="1"/>
              <a:t>harus</a:t>
            </a:r>
            <a:r>
              <a:rPr lang="en-ID" sz="1900" dirty="0"/>
              <a:t> </a:t>
            </a:r>
            <a:r>
              <a:rPr lang="en-ID" sz="1900" dirty="0" err="1"/>
              <a:t>dikalibrasi</a:t>
            </a:r>
            <a:r>
              <a:rPr lang="en-ID" sz="1900" dirty="0"/>
              <a:t> </a:t>
            </a:r>
            <a:r>
              <a:rPr lang="en-ID" sz="1900" dirty="0" err="1"/>
              <a:t>untuk</a:t>
            </a:r>
            <a:r>
              <a:rPr lang="en-ID" sz="1900" dirty="0"/>
              <a:t> </a:t>
            </a:r>
            <a:r>
              <a:rPr lang="en-ID" sz="1900" dirty="0" err="1"/>
              <a:t>akurasi</a:t>
            </a:r>
            <a:r>
              <a:rPr lang="en-ID" sz="1900" dirty="0"/>
              <a:t> dan </a:t>
            </a:r>
            <a:r>
              <a:rPr lang="en-ID" sz="1900" dirty="0" err="1"/>
              <a:t>dapat</a:t>
            </a:r>
            <a:r>
              <a:rPr lang="en-ID" sz="1900" dirty="0"/>
              <a:t> </a:t>
            </a:r>
            <a:r>
              <a:rPr lang="en-ID" sz="1900" dirty="0" err="1"/>
              <a:t>menghasilkan</a:t>
            </a:r>
            <a:r>
              <a:rPr lang="en-ID" sz="1900" dirty="0"/>
              <a:t> </a:t>
            </a:r>
            <a:r>
              <a:rPr lang="en-ID" sz="1900" dirty="0" err="1"/>
              <a:t>pengukuran</a:t>
            </a:r>
            <a:r>
              <a:rPr lang="en-ID" sz="1900" dirty="0"/>
              <a:t> yang </a:t>
            </a:r>
            <a:r>
              <a:rPr lang="en-ID" sz="1900" dirty="0" err="1"/>
              <a:t>tidak</a:t>
            </a:r>
            <a:r>
              <a:rPr lang="en-ID" sz="1900" dirty="0"/>
              <a:t> </a:t>
            </a:r>
            <a:r>
              <a:rPr lang="en-ID" sz="1900" dirty="0" err="1"/>
              <a:t>dapat</a:t>
            </a:r>
            <a:r>
              <a:rPr lang="en-ID" sz="1900" dirty="0"/>
              <a:t> </a:t>
            </a:r>
            <a:r>
              <a:rPr lang="en-ID" sz="1900" dirty="0" err="1"/>
              <a:t>diandalkan</a:t>
            </a:r>
            <a:r>
              <a:rPr lang="en-ID" sz="1900" dirty="0"/>
              <a:t> pada </a:t>
            </a:r>
            <a:r>
              <a:rPr lang="en-ID" sz="1900" dirty="0" err="1"/>
              <a:t>pasien</a:t>
            </a:r>
            <a:r>
              <a:rPr lang="en-ID" sz="1900" dirty="0"/>
              <a:t> </a:t>
            </a:r>
            <a:r>
              <a:rPr lang="en-ID" sz="1900" dirty="0" err="1"/>
              <a:t>saat</a:t>
            </a:r>
            <a:r>
              <a:rPr lang="en-ID" sz="1900" dirty="0"/>
              <a:t> </a:t>
            </a:r>
            <a:r>
              <a:rPr lang="en-ID" sz="1900" dirty="0" err="1"/>
              <a:t>ukuran</a:t>
            </a:r>
            <a:r>
              <a:rPr lang="en-ID" sz="1900" dirty="0"/>
              <a:t> </a:t>
            </a:r>
            <a:r>
              <a:rPr lang="en-ID" sz="1900" dirty="0" err="1"/>
              <a:t>manset</a:t>
            </a:r>
            <a:r>
              <a:rPr lang="en-ID" sz="1900" dirty="0"/>
              <a:t> </a:t>
            </a:r>
            <a:r>
              <a:rPr lang="en-ID" sz="1900" dirty="0" err="1"/>
              <a:t>tidak</a:t>
            </a:r>
            <a:r>
              <a:rPr lang="en-ID" sz="1900" dirty="0"/>
              <a:t> </a:t>
            </a:r>
            <a:r>
              <a:rPr lang="en-ID" sz="1900" dirty="0" err="1"/>
              <a:t>sesuai</a:t>
            </a:r>
            <a:r>
              <a:rPr lang="en-ID" sz="1900" dirty="0"/>
              <a:t> </a:t>
            </a:r>
            <a:r>
              <a:rPr lang="en-ID" sz="1900" dirty="0" err="1"/>
              <a:t>atau</a:t>
            </a:r>
            <a:r>
              <a:rPr lang="en-ID" sz="1900" dirty="0"/>
              <a:t> </a:t>
            </a:r>
            <a:r>
              <a:rPr lang="en-ID" sz="1900" dirty="0" err="1"/>
              <a:t>dalam</a:t>
            </a:r>
            <a:r>
              <a:rPr lang="en-ID" sz="1900" dirty="0"/>
              <a:t> </a:t>
            </a:r>
            <a:r>
              <a:rPr lang="en-ID" sz="1900" dirty="0" err="1"/>
              <a:t>beberapa</a:t>
            </a:r>
            <a:r>
              <a:rPr lang="en-ID" sz="1900" dirty="0"/>
              <a:t> </a:t>
            </a:r>
            <a:r>
              <a:rPr lang="en-ID" sz="1900" dirty="0" err="1"/>
              <a:t>kondisi</a:t>
            </a:r>
            <a:r>
              <a:rPr lang="en-ID" sz="1900" dirty="0"/>
              <a:t> </a:t>
            </a:r>
            <a:r>
              <a:rPr lang="en-ID" sz="1900" dirty="0" err="1"/>
              <a:t>peredaran</a:t>
            </a:r>
            <a:r>
              <a:rPr lang="en-ID" sz="1900" dirty="0"/>
              <a:t> </a:t>
            </a:r>
            <a:r>
              <a:rPr lang="en-ID" sz="1900" dirty="0" err="1"/>
              <a:t>darah</a:t>
            </a:r>
            <a:r>
              <a:rPr lang="en-ID" sz="1900" dirty="0"/>
              <a:t> yang </a:t>
            </a:r>
            <a:r>
              <a:rPr lang="en-ID" sz="1900" dirty="0" err="1"/>
              <a:t>tidak</a:t>
            </a:r>
            <a:r>
              <a:rPr lang="en-ID" sz="1900" dirty="0"/>
              <a:t> normal, </a:t>
            </a:r>
            <a:r>
              <a:rPr lang="en-ID" sz="1900" dirty="0" err="1"/>
              <a:t>seperti</a:t>
            </a:r>
            <a:r>
              <a:rPr lang="en-ID" sz="1900" dirty="0"/>
              <a:t> </a:t>
            </a:r>
            <a:r>
              <a:rPr lang="en-ID" sz="1900" dirty="0" err="1"/>
              <a:t>arteriosklerosis</a:t>
            </a:r>
            <a:r>
              <a:rPr lang="en-ID" sz="1900" dirty="0"/>
              <a:t> </a:t>
            </a:r>
            <a:r>
              <a:rPr lang="en-ID" sz="1900" dirty="0" err="1"/>
              <a:t>parah</a:t>
            </a:r>
            <a:r>
              <a:rPr lang="en-ID" sz="1900" dirty="0"/>
              <a:t>, yang </a:t>
            </a:r>
            <a:r>
              <a:rPr lang="en-ID" sz="1900" dirty="0" err="1"/>
              <a:t>meningkatkan</a:t>
            </a:r>
            <a:r>
              <a:rPr lang="en-ID" sz="1900" dirty="0"/>
              <a:t> </a:t>
            </a:r>
            <a:r>
              <a:rPr lang="en-ID" sz="1900" dirty="0" err="1"/>
              <a:t>kekakuan</a:t>
            </a:r>
            <a:r>
              <a:rPr lang="en-ID" sz="1900" dirty="0"/>
              <a:t> </a:t>
            </a:r>
            <a:r>
              <a:rPr lang="en-ID" sz="1900" dirty="0" err="1"/>
              <a:t>dinding</a:t>
            </a:r>
            <a:r>
              <a:rPr lang="en-ID" sz="1900" dirty="0"/>
              <a:t> </a:t>
            </a:r>
            <a:r>
              <a:rPr lang="en-ID" sz="1900" dirty="0" err="1"/>
              <a:t>arteri</a:t>
            </a:r>
            <a:r>
              <a:rPr lang="en-ID" sz="19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123088-CB7E-EE76-F3C8-2B3A0FF8EB3E}"/>
              </a:ext>
            </a:extLst>
          </p:cNvPr>
          <p:cNvSpPr txBox="1"/>
          <p:nvPr/>
        </p:nvSpPr>
        <p:spPr>
          <a:xfrm>
            <a:off x="225532" y="6311900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D" dirty="0" err="1"/>
              <a:t>Sumber</a:t>
            </a:r>
            <a:r>
              <a:rPr lang="en-ID" dirty="0"/>
              <a:t>: </a:t>
            </a:r>
            <a:r>
              <a:rPr lang="en-ID" dirty="0" err="1"/>
              <a:t>guyton</a:t>
            </a:r>
            <a:r>
              <a:rPr lang="en-ID" dirty="0"/>
              <a:t> and hall physiology 14</a:t>
            </a:r>
            <a:r>
              <a:rPr lang="en-ID" baseline="30000" dirty="0"/>
              <a:t>th</a:t>
            </a:r>
            <a:r>
              <a:rPr lang="en-ID" dirty="0"/>
              <a:t> edition, 2020 </a:t>
            </a:r>
          </a:p>
        </p:txBody>
      </p:sp>
    </p:spTree>
    <p:extLst>
      <p:ext uri="{BB962C8B-B14F-4D97-AF65-F5344CB8AC3E}">
        <p14:creationId xmlns:p14="http://schemas.microsoft.com/office/powerpoint/2010/main" val="35150191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DB439-774F-BCDF-914E-171FFAE6B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70816-8AC2-8CE3-0511-C5CFC8512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661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D" sz="4400" b="1" dirty="0" err="1"/>
              <a:t>Tekanan</a:t>
            </a:r>
            <a:r>
              <a:rPr lang="en-ID" sz="4400" b="1" dirty="0"/>
              <a:t> </a:t>
            </a:r>
            <a:r>
              <a:rPr lang="en-ID" sz="4400" b="1" dirty="0" err="1"/>
              <a:t>Arteri</a:t>
            </a:r>
            <a:r>
              <a:rPr lang="en-ID" sz="4400" b="1" dirty="0"/>
              <a:t> Normal yang </a:t>
            </a:r>
            <a:r>
              <a:rPr lang="en-ID" sz="4400" b="1" dirty="0" err="1"/>
              <a:t>Diukur</a:t>
            </a:r>
            <a:r>
              <a:rPr lang="en-ID" sz="4400" b="1" dirty="0"/>
              <a:t> </a:t>
            </a:r>
            <a:r>
              <a:rPr lang="en-ID" sz="4400" b="1" dirty="0" err="1"/>
              <a:t>dengan</a:t>
            </a:r>
            <a:r>
              <a:rPr lang="en-ID" sz="4400" b="1" dirty="0"/>
              <a:t> </a:t>
            </a:r>
            <a:r>
              <a:rPr lang="en-ID" sz="4400" b="1" dirty="0" err="1"/>
              <a:t>Metode</a:t>
            </a:r>
            <a:r>
              <a:rPr lang="en-ID" sz="4400" b="1" dirty="0"/>
              <a:t> </a:t>
            </a:r>
            <a:r>
              <a:rPr lang="en-ID" sz="4400" b="1" dirty="0" err="1"/>
              <a:t>Auskultasi</a:t>
            </a:r>
            <a:r>
              <a:rPr lang="en-ID" sz="4400" b="1" dirty="0"/>
              <a:t> dan </a:t>
            </a:r>
            <a:r>
              <a:rPr lang="en-ID" sz="4400" b="1" dirty="0" err="1"/>
              <a:t>Osilasi</a:t>
            </a:r>
            <a:endParaRPr lang="en-ID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2049A-7261-A25A-E20A-CAC2B95F7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8031"/>
            <a:ext cx="10515600" cy="44142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D" sz="2400" b="1" dirty="0"/>
              <a:t>Gambar 15-8 </a:t>
            </a:r>
            <a:r>
              <a:rPr lang="en-ID" sz="2400" dirty="0" err="1"/>
              <a:t>menunjukkan</a:t>
            </a:r>
            <a:r>
              <a:rPr lang="en-ID" sz="2400" dirty="0"/>
              <a:t> </a:t>
            </a:r>
            <a:r>
              <a:rPr lang="en-ID" sz="2400" dirty="0" err="1"/>
              <a:t>perkiraan</a:t>
            </a:r>
            <a:r>
              <a:rPr lang="en-ID" sz="2400" dirty="0"/>
              <a:t> </a:t>
            </a:r>
            <a:r>
              <a:rPr lang="en-ID" sz="2400" dirty="0" err="1"/>
              <a:t>tekanan</a:t>
            </a:r>
            <a:r>
              <a:rPr lang="en-ID" sz="2400" dirty="0"/>
              <a:t> </a:t>
            </a:r>
            <a:r>
              <a:rPr lang="en-ID" sz="2400" dirty="0" err="1"/>
              <a:t>arteri</a:t>
            </a:r>
            <a:r>
              <a:rPr lang="en-ID" sz="2400" dirty="0"/>
              <a:t> </a:t>
            </a:r>
            <a:r>
              <a:rPr lang="en-ID" sz="2400" dirty="0" err="1"/>
              <a:t>sistolik</a:t>
            </a:r>
            <a:r>
              <a:rPr lang="en-ID" sz="2400" dirty="0"/>
              <a:t> dan </a:t>
            </a:r>
            <a:r>
              <a:rPr lang="en-ID" sz="2400" dirty="0" err="1"/>
              <a:t>diastolik</a:t>
            </a:r>
            <a:r>
              <a:rPr lang="en-ID" sz="2400" dirty="0"/>
              <a:t> normal pada </a:t>
            </a:r>
            <a:r>
              <a:rPr lang="en-ID" sz="2400" dirty="0" err="1"/>
              <a:t>berbagai</a:t>
            </a:r>
            <a:r>
              <a:rPr lang="en-ID" sz="2400" dirty="0"/>
              <a:t> </a:t>
            </a:r>
            <a:r>
              <a:rPr lang="en-ID" sz="2400" dirty="0" err="1"/>
              <a:t>usia</a:t>
            </a:r>
            <a:r>
              <a:rPr lang="en-ID" sz="2400" dirty="0"/>
              <a:t>. </a:t>
            </a:r>
            <a:r>
              <a:rPr lang="en-ID" sz="2400" dirty="0" err="1"/>
              <a:t>Peningkatan</a:t>
            </a:r>
            <a:r>
              <a:rPr lang="en-ID" sz="2400" dirty="0"/>
              <a:t> </a:t>
            </a:r>
            <a:r>
              <a:rPr lang="en-ID" sz="2400" dirty="0" err="1"/>
              <a:t>tekanan</a:t>
            </a:r>
            <a:r>
              <a:rPr lang="en-ID" sz="2400" dirty="0"/>
              <a:t> </a:t>
            </a:r>
            <a:r>
              <a:rPr lang="en-ID" sz="2400" dirty="0" err="1"/>
              <a:t>secara</a:t>
            </a:r>
            <a:r>
              <a:rPr lang="en-ID" sz="2400" dirty="0"/>
              <a:t> </a:t>
            </a:r>
            <a:r>
              <a:rPr lang="en-ID" sz="2400" dirty="0" err="1"/>
              <a:t>progresif</a:t>
            </a:r>
            <a:r>
              <a:rPr lang="en-ID" sz="2400" dirty="0"/>
              <a:t> </a:t>
            </a:r>
            <a:r>
              <a:rPr lang="en-ID" sz="2400" dirty="0" err="1"/>
              <a:t>seiring</a:t>
            </a:r>
            <a:r>
              <a:rPr lang="en-ID" sz="2400" dirty="0"/>
              <a:t> </a:t>
            </a:r>
            <a:r>
              <a:rPr lang="en-ID" sz="2400" dirty="0" err="1"/>
              <a:t>bertambahnya</a:t>
            </a:r>
            <a:r>
              <a:rPr lang="en-ID" sz="2400" dirty="0"/>
              <a:t> </a:t>
            </a:r>
            <a:r>
              <a:rPr lang="en-ID" sz="2400" dirty="0" err="1"/>
              <a:t>usia</a:t>
            </a:r>
            <a:r>
              <a:rPr lang="en-ID" sz="2400" dirty="0"/>
              <a:t> </a:t>
            </a:r>
            <a:r>
              <a:rPr lang="en-ID" sz="2400" dirty="0" err="1"/>
              <a:t>merupakan</a:t>
            </a:r>
            <a:r>
              <a:rPr lang="en-ID" sz="2400" dirty="0"/>
              <a:t> </a:t>
            </a:r>
            <a:r>
              <a:rPr lang="en-ID" sz="2400" dirty="0" err="1"/>
              <a:t>akibat</a:t>
            </a:r>
            <a:r>
              <a:rPr lang="en-ID" sz="2400" dirty="0"/>
              <a:t> </a:t>
            </a:r>
            <a:r>
              <a:rPr lang="en-ID" sz="2400" dirty="0" err="1"/>
              <a:t>dari</a:t>
            </a:r>
            <a:r>
              <a:rPr lang="en-ID" sz="2400" dirty="0"/>
              <a:t> </a:t>
            </a:r>
            <a:r>
              <a:rPr lang="en-ID" sz="2400" dirty="0" err="1"/>
              <a:t>efek</a:t>
            </a:r>
            <a:r>
              <a:rPr lang="en-ID" sz="2400" dirty="0"/>
              <a:t> </a:t>
            </a:r>
            <a:r>
              <a:rPr lang="en-ID" sz="2400" dirty="0" err="1"/>
              <a:t>penuaan</a:t>
            </a:r>
            <a:r>
              <a:rPr lang="en-ID" sz="2400" dirty="0"/>
              <a:t> pada </a:t>
            </a:r>
            <a:r>
              <a:rPr lang="en-ID" sz="2400" dirty="0" err="1"/>
              <a:t>mekanisme</a:t>
            </a:r>
            <a:r>
              <a:rPr lang="en-ID" sz="2400" dirty="0"/>
              <a:t> </a:t>
            </a:r>
            <a:r>
              <a:rPr lang="en-ID" sz="2400" dirty="0" err="1"/>
              <a:t>pengaturan</a:t>
            </a:r>
            <a:r>
              <a:rPr lang="en-ID" sz="2400" dirty="0"/>
              <a:t> TD. Kita </a:t>
            </a:r>
            <a:r>
              <a:rPr lang="en-ID" sz="2400" dirty="0" err="1"/>
              <a:t>akan</a:t>
            </a:r>
            <a:r>
              <a:rPr lang="en-ID" sz="2400" dirty="0"/>
              <a:t> </a:t>
            </a:r>
            <a:r>
              <a:rPr lang="en-ID" sz="2400" dirty="0" err="1"/>
              <a:t>melihat</a:t>
            </a:r>
            <a:r>
              <a:rPr lang="en-ID" sz="2400" dirty="0"/>
              <a:t> pada chapter 19 </a:t>
            </a:r>
            <a:r>
              <a:rPr lang="en-ID" sz="2400" dirty="0" err="1"/>
              <a:t>bahwa</a:t>
            </a:r>
            <a:r>
              <a:rPr lang="en-ID" sz="2400" dirty="0"/>
              <a:t> </a:t>
            </a:r>
            <a:r>
              <a:rPr lang="en-ID" sz="2400" dirty="0" err="1"/>
              <a:t>ginjal</a:t>
            </a:r>
            <a:r>
              <a:rPr lang="en-ID" sz="2400" dirty="0"/>
              <a:t> </a:t>
            </a:r>
            <a:r>
              <a:rPr lang="en-ID" sz="2400" dirty="0" err="1"/>
              <a:t>terutama</a:t>
            </a:r>
            <a:r>
              <a:rPr lang="en-ID" sz="2400" dirty="0"/>
              <a:t> </a:t>
            </a:r>
            <a:r>
              <a:rPr lang="en-ID" sz="2400" dirty="0" err="1"/>
              <a:t>bertanggung</a:t>
            </a:r>
            <a:r>
              <a:rPr lang="en-ID" sz="2400" dirty="0"/>
              <a:t> </a:t>
            </a:r>
            <a:r>
              <a:rPr lang="en-ID" sz="2400" dirty="0" err="1"/>
              <a:t>jawab</a:t>
            </a:r>
            <a:r>
              <a:rPr lang="en-ID" sz="2400" dirty="0"/>
              <a:t> </a:t>
            </a:r>
            <a:r>
              <a:rPr lang="en-ID" sz="2400" dirty="0" err="1"/>
              <a:t>atas</a:t>
            </a:r>
            <a:r>
              <a:rPr lang="en-ID" sz="2400" dirty="0"/>
              <a:t> </a:t>
            </a:r>
            <a:r>
              <a:rPr lang="en-ID" sz="2400" dirty="0" err="1"/>
              <a:t>pengaturan</a:t>
            </a:r>
            <a:r>
              <a:rPr lang="en-ID" sz="2400" dirty="0"/>
              <a:t> </a:t>
            </a:r>
            <a:r>
              <a:rPr lang="en-ID" sz="2400" dirty="0" err="1"/>
              <a:t>tekanan</a:t>
            </a:r>
            <a:r>
              <a:rPr lang="en-ID" sz="2400" dirty="0"/>
              <a:t> </a:t>
            </a:r>
            <a:r>
              <a:rPr lang="en-ID" sz="2400" dirty="0" err="1"/>
              <a:t>arteri</a:t>
            </a:r>
            <a:r>
              <a:rPr lang="en-ID" sz="2400" dirty="0"/>
              <a:t> </a:t>
            </a:r>
            <a:r>
              <a:rPr lang="en-ID" sz="2400" dirty="0" err="1"/>
              <a:t>jangka</a:t>
            </a:r>
            <a:r>
              <a:rPr lang="en-ID" sz="2400" dirty="0"/>
              <a:t> </a:t>
            </a:r>
            <a:r>
              <a:rPr lang="en-ID" sz="2400" dirty="0" err="1"/>
              <a:t>panjang</a:t>
            </a:r>
            <a:r>
              <a:rPr lang="en-ID" sz="2400" dirty="0"/>
              <a:t> </a:t>
            </a:r>
            <a:r>
              <a:rPr lang="en-ID" sz="2400" dirty="0" err="1"/>
              <a:t>ini</a:t>
            </a:r>
            <a:r>
              <a:rPr lang="en-ID" sz="2400" dirty="0"/>
              <a:t>; </a:t>
            </a:r>
            <a:r>
              <a:rPr lang="en-ID" sz="2400" dirty="0" err="1"/>
              <a:t>diketahui</a:t>
            </a:r>
            <a:r>
              <a:rPr lang="en-ID" sz="2400" dirty="0"/>
              <a:t> </a:t>
            </a:r>
            <a:r>
              <a:rPr lang="en-ID" sz="2400" dirty="0" err="1"/>
              <a:t>bahwa</a:t>
            </a:r>
            <a:r>
              <a:rPr lang="en-ID" sz="2400" dirty="0"/>
              <a:t> </a:t>
            </a:r>
            <a:r>
              <a:rPr lang="en-ID" sz="2400" dirty="0" err="1"/>
              <a:t>ginjal</a:t>
            </a:r>
            <a:r>
              <a:rPr lang="en-ID" sz="2400" dirty="0"/>
              <a:t> </a:t>
            </a:r>
            <a:r>
              <a:rPr lang="en-ID" sz="2400" dirty="0" err="1"/>
              <a:t>menunjukkan</a:t>
            </a:r>
            <a:r>
              <a:rPr lang="en-ID" sz="2400" dirty="0"/>
              <a:t> </a:t>
            </a:r>
            <a:r>
              <a:rPr lang="en-ID" sz="2400" dirty="0" err="1"/>
              <a:t>perubahan</a:t>
            </a:r>
            <a:r>
              <a:rPr lang="en-ID" sz="2400" dirty="0"/>
              <a:t> </a:t>
            </a:r>
            <a:r>
              <a:rPr lang="en-ID" sz="2400" dirty="0" err="1"/>
              <a:t>definitif</a:t>
            </a:r>
            <a:r>
              <a:rPr lang="en-ID" sz="2400" dirty="0"/>
              <a:t> </a:t>
            </a:r>
            <a:r>
              <a:rPr lang="en-ID" sz="2400" dirty="0" err="1"/>
              <a:t>seiring</a:t>
            </a:r>
            <a:r>
              <a:rPr lang="en-ID" sz="2400" dirty="0"/>
              <a:t> </a:t>
            </a:r>
            <a:r>
              <a:rPr lang="en-ID" sz="2400" dirty="0" err="1"/>
              <a:t>bertambahnya</a:t>
            </a:r>
            <a:r>
              <a:rPr lang="en-ID" sz="2400" dirty="0"/>
              <a:t> </a:t>
            </a:r>
            <a:r>
              <a:rPr lang="en-ID" sz="2400" dirty="0" err="1"/>
              <a:t>usia</a:t>
            </a:r>
            <a:r>
              <a:rPr lang="en-ID" sz="2400" dirty="0"/>
              <a:t>, </a:t>
            </a:r>
            <a:r>
              <a:rPr lang="en-ID" sz="2400" dirty="0" err="1"/>
              <a:t>terutama</a:t>
            </a:r>
            <a:r>
              <a:rPr lang="en-ID" sz="2400" dirty="0"/>
              <a:t> </a:t>
            </a:r>
            <a:r>
              <a:rPr lang="en-ID" sz="2400" dirty="0" err="1"/>
              <a:t>setelah</a:t>
            </a:r>
            <a:r>
              <a:rPr lang="en-ID" sz="2400" dirty="0"/>
              <a:t> </a:t>
            </a:r>
            <a:r>
              <a:rPr lang="en-ID" sz="2400" dirty="0" err="1"/>
              <a:t>usia</a:t>
            </a:r>
            <a:r>
              <a:rPr lang="en-ID" sz="2400" dirty="0"/>
              <a:t> 50 </a:t>
            </a:r>
            <a:r>
              <a:rPr lang="en-ID" sz="2400" dirty="0" err="1"/>
              <a:t>tahun</a:t>
            </a:r>
            <a:r>
              <a:rPr lang="en-ID" sz="2400" dirty="0"/>
              <a:t>.</a:t>
            </a:r>
          </a:p>
          <a:p>
            <a:pPr marL="0" indent="0">
              <a:buNone/>
            </a:pPr>
            <a:r>
              <a:rPr lang="en-ID" sz="2400" dirty="0" err="1"/>
              <a:t>Sedikit</a:t>
            </a:r>
            <a:r>
              <a:rPr lang="en-ID" sz="2400" dirty="0"/>
              <a:t> </a:t>
            </a:r>
            <a:r>
              <a:rPr lang="en-ID" sz="2400" dirty="0" err="1"/>
              <a:t>Peningkatan</a:t>
            </a:r>
            <a:r>
              <a:rPr lang="en-ID" sz="2400" dirty="0"/>
              <a:t> pada </a:t>
            </a:r>
            <a:r>
              <a:rPr lang="en-ID" sz="2400" dirty="0" err="1"/>
              <a:t>tekanan</a:t>
            </a:r>
            <a:r>
              <a:rPr lang="en-ID" sz="2400" dirty="0"/>
              <a:t> </a:t>
            </a:r>
            <a:r>
              <a:rPr lang="en-ID" sz="2400" dirty="0" err="1"/>
              <a:t>sistolik</a:t>
            </a:r>
            <a:r>
              <a:rPr lang="en-ID" sz="2400" dirty="0"/>
              <a:t> </a:t>
            </a:r>
            <a:r>
              <a:rPr lang="en-ID" sz="2400" dirty="0" err="1"/>
              <a:t>biasanya</a:t>
            </a:r>
            <a:r>
              <a:rPr lang="en-ID" sz="2400" dirty="0"/>
              <a:t> </a:t>
            </a:r>
            <a:r>
              <a:rPr lang="en-ID" sz="2400" dirty="0" err="1"/>
              <a:t>terjadi</a:t>
            </a:r>
            <a:r>
              <a:rPr lang="en-ID" sz="2400" dirty="0"/>
              <a:t> </a:t>
            </a:r>
            <a:r>
              <a:rPr lang="en-ID" sz="2400" dirty="0" err="1"/>
              <a:t>setelah</a:t>
            </a:r>
            <a:r>
              <a:rPr lang="en-ID" sz="2400" dirty="0"/>
              <a:t> </a:t>
            </a:r>
            <a:r>
              <a:rPr lang="en-ID" sz="2400" dirty="0" err="1"/>
              <a:t>usia</a:t>
            </a:r>
            <a:r>
              <a:rPr lang="en-ID" sz="2400" dirty="0"/>
              <a:t> 60 </a:t>
            </a:r>
            <a:r>
              <a:rPr lang="en-ID" sz="2400" dirty="0" err="1"/>
              <a:t>tahun</a:t>
            </a:r>
            <a:r>
              <a:rPr lang="en-ID" sz="2400" dirty="0"/>
              <a:t>. </a:t>
            </a:r>
            <a:r>
              <a:rPr lang="en-ID" sz="2400" dirty="0" err="1"/>
              <a:t>Peningkatan</a:t>
            </a:r>
            <a:r>
              <a:rPr lang="en-ID" sz="2400" dirty="0"/>
              <a:t> </a:t>
            </a:r>
            <a:r>
              <a:rPr lang="en-ID" sz="2400" dirty="0" err="1"/>
              <a:t>ini</a:t>
            </a:r>
            <a:r>
              <a:rPr lang="en-ID" sz="2400" dirty="0"/>
              <a:t> </a:t>
            </a:r>
            <a:r>
              <a:rPr lang="en-ID" sz="2400" dirty="0" err="1"/>
              <a:t>disebabkan</a:t>
            </a:r>
            <a:r>
              <a:rPr lang="en-ID" sz="2400" dirty="0"/>
              <a:t> oleh </a:t>
            </a:r>
            <a:r>
              <a:rPr lang="en-ID" sz="2400" dirty="0" err="1"/>
              <a:t>penurunan</a:t>
            </a:r>
            <a:r>
              <a:rPr lang="en-ID" sz="2400" dirty="0"/>
              <a:t> </a:t>
            </a:r>
            <a:r>
              <a:rPr lang="en-ID" sz="2400" dirty="0" err="1"/>
              <a:t>distensibilitas</a:t>
            </a:r>
            <a:r>
              <a:rPr lang="en-ID" sz="2400" dirty="0"/>
              <a:t>, </a:t>
            </a:r>
            <a:r>
              <a:rPr lang="en-ID" sz="2400" dirty="0" err="1"/>
              <a:t>atau</a:t>
            </a:r>
            <a:r>
              <a:rPr lang="en-ID" sz="2400" dirty="0"/>
              <a:t> </a:t>
            </a:r>
            <a:r>
              <a:rPr lang="en-ID" sz="2400" dirty="0" err="1"/>
              <a:t>pengerasan</a:t>
            </a:r>
            <a:r>
              <a:rPr lang="en-ID" sz="2400" dirty="0"/>
              <a:t> </a:t>
            </a:r>
            <a:r>
              <a:rPr lang="en-ID" sz="2400" dirty="0" err="1"/>
              <a:t>dari</a:t>
            </a:r>
            <a:r>
              <a:rPr lang="en-ID" sz="2400" dirty="0"/>
              <a:t> </a:t>
            </a:r>
            <a:r>
              <a:rPr lang="en-ID" sz="2400" dirty="0" err="1"/>
              <a:t>arteri</a:t>
            </a:r>
            <a:r>
              <a:rPr lang="en-ID" sz="2400" dirty="0"/>
              <a:t>, yang </a:t>
            </a:r>
            <a:r>
              <a:rPr lang="en-ID" sz="2400" dirty="0" err="1"/>
              <a:t>sering</a:t>
            </a:r>
            <a:r>
              <a:rPr lang="en-ID" sz="2400" dirty="0"/>
              <a:t> kali </a:t>
            </a:r>
            <a:r>
              <a:rPr lang="en-ID" sz="2400" dirty="0" err="1"/>
              <a:t>merupakan</a:t>
            </a:r>
            <a:r>
              <a:rPr lang="en-ID" sz="2400" dirty="0"/>
              <a:t> </a:t>
            </a:r>
            <a:r>
              <a:rPr lang="en-ID" sz="2400" dirty="0" err="1"/>
              <a:t>akibat</a:t>
            </a:r>
            <a:r>
              <a:rPr lang="en-ID" sz="2400" dirty="0"/>
              <a:t> </a:t>
            </a:r>
            <a:r>
              <a:rPr lang="en-ID" sz="2400" dirty="0" err="1"/>
              <a:t>dari</a:t>
            </a:r>
            <a:r>
              <a:rPr lang="en-ID" sz="2400" dirty="0"/>
              <a:t> </a:t>
            </a:r>
            <a:r>
              <a:rPr lang="en-ID" sz="2400" dirty="0" err="1"/>
              <a:t>aterosklerosis</a:t>
            </a:r>
            <a:r>
              <a:rPr lang="en-ID" sz="2400" dirty="0"/>
              <a:t>. </a:t>
            </a:r>
            <a:r>
              <a:rPr lang="en-ID" sz="2400" dirty="0" err="1"/>
              <a:t>Efek</a:t>
            </a:r>
            <a:r>
              <a:rPr lang="en-ID" sz="2400" dirty="0"/>
              <a:t> </a:t>
            </a:r>
            <a:r>
              <a:rPr lang="en-ID" sz="2400" dirty="0" err="1"/>
              <a:t>akhirnya</a:t>
            </a:r>
            <a:r>
              <a:rPr lang="en-ID" sz="2400" dirty="0"/>
              <a:t> </a:t>
            </a:r>
            <a:r>
              <a:rPr lang="en-ID" sz="2400" dirty="0" err="1"/>
              <a:t>adalah</a:t>
            </a:r>
            <a:r>
              <a:rPr lang="en-ID" sz="2400" dirty="0"/>
              <a:t> </a:t>
            </a:r>
            <a:r>
              <a:rPr lang="en-ID" sz="2400" dirty="0" err="1"/>
              <a:t>tekanan</a:t>
            </a:r>
            <a:r>
              <a:rPr lang="en-ID" sz="2400" dirty="0"/>
              <a:t> </a:t>
            </a:r>
            <a:r>
              <a:rPr lang="en-ID" sz="2400" dirty="0" err="1"/>
              <a:t>sistolik</a:t>
            </a:r>
            <a:r>
              <a:rPr lang="en-ID" sz="2400" dirty="0"/>
              <a:t> yang </a:t>
            </a:r>
            <a:r>
              <a:rPr lang="en-ID" sz="2400" dirty="0" err="1"/>
              <a:t>lebih</a:t>
            </a:r>
            <a:r>
              <a:rPr lang="en-ID" sz="2400" dirty="0"/>
              <a:t> </a:t>
            </a:r>
            <a:r>
              <a:rPr lang="en-ID" sz="2400" dirty="0" err="1"/>
              <a:t>tinggi</a:t>
            </a:r>
            <a:r>
              <a:rPr lang="en-ID" sz="2400" dirty="0"/>
              <a:t> </a:t>
            </a:r>
            <a:r>
              <a:rPr lang="en-ID" sz="2400" dirty="0" err="1"/>
              <a:t>dengan</a:t>
            </a:r>
            <a:r>
              <a:rPr lang="en-ID" sz="2400" dirty="0"/>
              <a:t> </a:t>
            </a:r>
            <a:r>
              <a:rPr lang="en-ID" sz="2400" dirty="0" err="1"/>
              <a:t>peningkatan</a:t>
            </a:r>
            <a:r>
              <a:rPr lang="en-ID" sz="2400" dirty="0"/>
              <a:t> </a:t>
            </a:r>
            <a:r>
              <a:rPr lang="en-ID" sz="2400" dirty="0" err="1"/>
              <a:t>tekanan</a:t>
            </a:r>
            <a:r>
              <a:rPr lang="en-ID" sz="2400" dirty="0"/>
              <a:t> </a:t>
            </a:r>
            <a:r>
              <a:rPr lang="en-ID" sz="2400" dirty="0" err="1"/>
              <a:t>nadi</a:t>
            </a:r>
            <a:r>
              <a:rPr lang="en-ID" sz="2400" dirty="0"/>
              <a:t> yang </a:t>
            </a:r>
            <a:r>
              <a:rPr lang="en-ID" sz="2400" dirty="0" err="1"/>
              <a:t>cukup</a:t>
            </a:r>
            <a:r>
              <a:rPr lang="en-ID" sz="2400" dirty="0"/>
              <a:t> </a:t>
            </a:r>
            <a:r>
              <a:rPr lang="en-ID" sz="2400" dirty="0" err="1"/>
              <a:t>besar</a:t>
            </a:r>
            <a:r>
              <a:rPr lang="en-ID" sz="2400" dirty="0"/>
              <a:t>, </a:t>
            </a:r>
            <a:r>
              <a:rPr lang="en-ID" sz="2400" dirty="0" err="1"/>
              <a:t>seperti</a:t>
            </a:r>
            <a:r>
              <a:rPr lang="en-ID" sz="2400" dirty="0"/>
              <a:t> yang </a:t>
            </a:r>
            <a:r>
              <a:rPr lang="en-ID" sz="2400" dirty="0" err="1"/>
              <a:t>dijelaskan</a:t>
            </a:r>
            <a:r>
              <a:rPr lang="en-ID" sz="2400" dirty="0"/>
              <a:t> </a:t>
            </a:r>
            <a:r>
              <a:rPr lang="en-ID" sz="2400" dirty="0" err="1"/>
              <a:t>sebelumnya</a:t>
            </a:r>
            <a:r>
              <a:rPr lang="en-ID" sz="24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BD0C4A-B1D4-0ACE-A5FA-A4DE5B265D88}"/>
              </a:ext>
            </a:extLst>
          </p:cNvPr>
          <p:cNvSpPr txBox="1"/>
          <p:nvPr/>
        </p:nvSpPr>
        <p:spPr>
          <a:xfrm>
            <a:off x="225532" y="6311900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D" dirty="0" err="1"/>
              <a:t>Sumber</a:t>
            </a:r>
            <a:r>
              <a:rPr lang="en-ID" dirty="0"/>
              <a:t>: </a:t>
            </a:r>
            <a:r>
              <a:rPr lang="en-ID" dirty="0" err="1"/>
              <a:t>guyton</a:t>
            </a:r>
            <a:r>
              <a:rPr lang="en-ID" dirty="0"/>
              <a:t> and hall physiology 14</a:t>
            </a:r>
            <a:r>
              <a:rPr lang="en-ID" baseline="30000" dirty="0"/>
              <a:t>th</a:t>
            </a:r>
            <a:r>
              <a:rPr lang="en-ID" dirty="0"/>
              <a:t> edition, 2020 </a:t>
            </a:r>
          </a:p>
        </p:txBody>
      </p:sp>
    </p:spTree>
    <p:extLst>
      <p:ext uri="{BB962C8B-B14F-4D97-AF65-F5344CB8AC3E}">
        <p14:creationId xmlns:p14="http://schemas.microsoft.com/office/powerpoint/2010/main" val="3239370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26A73-CF39-5FCC-ADC2-83AFF3DF3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0D42C-0C84-5426-40B0-A4FFC40BA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661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D" b="1" dirty="0" err="1"/>
              <a:t>Tekanan</a:t>
            </a:r>
            <a:r>
              <a:rPr lang="en-ID" b="1" dirty="0"/>
              <a:t> </a:t>
            </a:r>
            <a:r>
              <a:rPr lang="en-ID" b="1" dirty="0" err="1"/>
              <a:t>Arteri</a:t>
            </a:r>
            <a:r>
              <a:rPr lang="en-ID" b="1" dirty="0"/>
              <a:t> Rata-rata / </a:t>
            </a:r>
            <a:r>
              <a:rPr lang="en-ID" sz="4400" b="1" i="1" dirty="0"/>
              <a:t>Mean Arterial Pressure </a:t>
            </a:r>
            <a:r>
              <a:rPr lang="en-ID" sz="4400" b="1" dirty="0"/>
              <a:t>(MAP)</a:t>
            </a:r>
            <a:endParaRPr lang="en-ID" sz="4400" b="1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6B7E4-4650-981C-E25F-D8137AF3A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8031"/>
            <a:ext cx="10515600" cy="44142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D" sz="2400" dirty="0"/>
              <a:t>MAP </a:t>
            </a:r>
            <a:r>
              <a:rPr lang="en-ID" sz="2400" dirty="0" err="1"/>
              <a:t>adalah</a:t>
            </a:r>
            <a:r>
              <a:rPr lang="en-ID" sz="2400" dirty="0"/>
              <a:t> rata-rata </a:t>
            </a:r>
            <a:r>
              <a:rPr lang="en-ID" sz="2400" dirty="0" err="1"/>
              <a:t>tekanan</a:t>
            </a:r>
            <a:r>
              <a:rPr lang="en-ID" sz="2400" dirty="0"/>
              <a:t> </a:t>
            </a:r>
            <a:r>
              <a:rPr lang="en-ID" sz="2400" dirty="0" err="1"/>
              <a:t>arteri</a:t>
            </a:r>
            <a:r>
              <a:rPr lang="en-ID" sz="2400" dirty="0"/>
              <a:t> yang </a:t>
            </a:r>
            <a:r>
              <a:rPr lang="en-ID" sz="2400" dirty="0" err="1"/>
              <a:t>diukur</a:t>
            </a:r>
            <a:r>
              <a:rPr lang="en-ID" sz="2400" dirty="0"/>
              <a:t> </a:t>
            </a:r>
            <a:r>
              <a:rPr lang="en-ID" sz="2400" dirty="0" err="1"/>
              <a:t>milidetik</a:t>
            </a:r>
            <a:r>
              <a:rPr lang="en-ID" sz="2400" dirty="0"/>
              <a:t> demi </a:t>
            </a:r>
            <a:r>
              <a:rPr lang="en-ID" sz="2400" dirty="0" err="1"/>
              <a:t>milidetik</a:t>
            </a:r>
            <a:r>
              <a:rPr lang="en-ID" sz="2400" dirty="0"/>
              <a:t> </a:t>
            </a:r>
            <a:r>
              <a:rPr lang="en-ID" sz="2400" dirty="0" err="1"/>
              <a:t>selama</a:t>
            </a:r>
            <a:r>
              <a:rPr lang="en-ID" sz="2400" dirty="0"/>
              <a:t> </a:t>
            </a:r>
            <a:r>
              <a:rPr lang="en-ID" sz="2400" dirty="0" err="1"/>
              <a:t>jangka</a:t>
            </a:r>
            <a:r>
              <a:rPr lang="en-ID" sz="2400" dirty="0"/>
              <a:t> </a:t>
            </a:r>
            <a:r>
              <a:rPr lang="en-ID" sz="2400" dirty="0" err="1"/>
              <a:t>waktu</a:t>
            </a:r>
            <a:r>
              <a:rPr lang="en-ID" sz="2400" dirty="0"/>
              <a:t> </a:t>
            </a:r>
            <a:r>
              <a:rPr lang="en-ID" sz="2400" dirty="0" err="1"/>
              <a:t>tertentu</a:t>
            </a:r>
            <a:r>
              <a:rPr lang="en-ID" sz="2400" dirty="0"/>
              <a:t>. </a:t>
            </a:r>
            <a:r>
              <a:rPr lang="en-ID" sz="2400" dirty="0" err="1"/>
              <a:t>Tekanan</a:t>
            </a:r>
            <a:r>
              <a:rPr lang="en-ID" sz="2400" dirty="0"/>
              <a:t> </a:t>
            </a:r>
            <a:r>
              <a:rPr lang="en-ID" sz="2400" dirty="0" err="1"/>
              <a:t>ini</a:t>
            </a:r>
            <a:r>
              <a:rPr lang="en-ID" sz="2400" dirty="0"/>
              <a:t> </a:t>
            </a:r>
            <a:r>
              <a:rPr lang="en-ID" sz="2400" dirty="0" err="1"/>
              <a:t>tidak</a:t>
            </a:r>
            <a:r>
              <a:rPr lang="en-ID" sz="2400" dirty="0"/>
              <a:t> </a:t>
            </a:r>
            <a:r>
              <a:rPr lang="en-ID" sz="2400" dirty="0" err="1"/>
              <a:t>sama</a:t>
            </a:r>
            <a:r>
              <a:rPr lang="en-ID" sz="2400" dirty="0"/>
              <a:t> </a:t>
            </a:r>
            <a:r>
              <a:rPr lang="en-ID" sz="2400" dirty="0" err="1"/>
              <a:t>dengan</a:t>
            </a:r>
            <a:r>
              <a:rPr lang="en-ID" sz="2400" dirty="0"/>
              <a:t> rata-rata </a:t>
            </a:r>
            <a:r>
              <a:rPr lang="en-ID" sz="2400" dirty="0" err="1"/>
              <a:t>tekanan</a:t>
            </a:r>
            <a:r>
              <a:rPr lang="en-ID" sz="2400" dirty="0"/>
              <a:t> </a:t>
            </a:r>
            <a:r>
              <a:rPr lang="en-ID" sz="2400" dirty="0" err="1"/>
              <a:t>sistolik</a:t>
            </a:r>
            <a:r>
              <a:rPr lang="en-ID" sz="2400" dirty="0"/>
              <a:t> dan </a:t>
            </a:r>
            <a:r>
              <a:rPr lang="en-ID" sz="2400" dirty="0" err="1"/>
              <a:t>diastolik</a:t>
            </a:r>
            <a:r>
              <a:rPr lang="en-ID" sz="2400" dirty="0"/>
              <a:t> </a:t>
            </a:r>
            <a:r>
              <a:rPr lang="en-ID" sz="2400" dirty="0" err="1"/>
              <a:t>karena</a:t>
            </a:r>
            <a:r>
              <a:rPr lang="en-ID" sz="2400" dirty="0"/>
              <a:t> pada </a:t>
            </a:r>
            <a:r>
              <a:rPr lang="en-ID" sz="2400" dirty="0" err="1"/>
              <a:t>denyut</a:t>
            </a:r>
            <a:r>
              <a:rPr lang="en-ID" sz="2400" dirty="0"/>
              <a:t> </a:t>
            </a:r>
            <a:r>
              <a:rPr lang="en-ID" sz="2400" dirty="0" err="1"/>
              <a:t>jantung</a:t>
            </a:r>
            <a:r>
              <a:rPr lang="en-ID" sz="2400" dirty="0"/>
              <a:t> normal, </a:t>
            </a:r>
            <a:r>
              <a:rPr lang="en-ID" sz="2400" dirty="0" err="1"/>
              <a:t>sebagian</a:t>
            </a:r>
            <a:r>
              <a:rPr lang="en-ID" sz="2400" dirty="0"/>
              <a:t> </a:t>
            </a:r>
            <a:r>
              <a:rPr lang="en-ID" sz="2400" dirty="0" err="1"/>
              <a:t>besar</a:t>
            </a:r>
            <a:r>
              <a:rPr lang="en-ID" sz="2400" dirty="0"/>
              <a:t> </a:t>
            </a:r>
            <a:r>
              <a:rPr lang="en-ID" sz="2400" dirty="0" err="1"/>
              <a:t>siklus</a:t>
            </a:r>
            <a:r>
              <a:rPr lang="en-ID" sz="2400" dirty="0"/>
              <a:t> </a:t>
            </a:r>
            <a:r>
              <a:rPr lang="en-ID" sz="2400" dirty="0" err="1"/>
              <a:t>jantung</a:t>
            </a:r>
            <a:r>
              <a:rPr lang="en-ID" sz="2400" dirty="0"/>
              <a:t> </a:t>
            </a:r>
            <a:r>
              <a:rPr lang="en-ID" sz="2400" dirty="0" err="1"/>
              <a:t>dihabiskan</a:t>
            </a:r>
            <a:r>
              <a:rPr lang="en-ID" sz="2400" dirty="0"/>
              <a:t> </a:t>
            </a:r>
            <a:r>
              <a:rPr lang="en-ID" sz="2400" dirty="0" err="1"/>
              <a:t>dalam</a:t>
            </a:r>
            <a:r>
              <a:rPr lang="en-ID" sz="2400" dirty="0"/>
              <a:t> </a:t>
            </a:r>
            <a:r>
              <a:rPr lang="en-ID" sz="2400" dirty="0" err="1"/>
              <a:t>diastol</a:t>
            </a:r>
            <a:r>
              <a:rPr lang="en-ID" sz="2400" dirty="0"/>
              <a:t> </a:t>
            </a:r>
            <a:r>
              <a:rPr lang="en-ID" sz="2400" dirty="0" err="1"/>
              <a:t>daripada</a:t>
            </a:r>
            <a:r>
              <a:rPr lang="en-ID" sz="2400" dirty="0"/>
              <a:t> </a:t>
            </a:r>
            <a:r>
              <a:rPr lang="en-ID" sz="2400" dirty="0" err="1"/>
              <a:t>dalam</a:t>
            </a:r>
            <a:r>
              <a:rPr lang="en-ID" sz="2400" dirty="0"/>
              <a:t> </a:t>
            </a:r>
            <a:r>
              <a:rPr lang="en-ID" sz="2400" dirty="0" err="1"/>
              <a:t>sistol</a:t>
            </a:r>
            <a:r>
              <a:rPr lang="en-ID" sz="2400" dirty="0"/>
              <a:t>. </a:t>
            </a:r>
            <a:r>
              <a:rPr lang="en-ID" sz="2400" dirty="0" err="1"/>
              <a:t>Dengan</a:t>
            </a:r>
            <a:r>
              <a:rPr lang="en-ID" sz="2400" dirty="0"/>
              <a:t> </a:t>
            </a:r>
            <a:r>
              <a:rPr lang="en-ID" sz="2400" dirty="0" err="1"/>
              <a:t>demikian</a:t>
            </a:r>
            <a:r>
              <a:rPr lang="en-ID" sz="2400" dirty="0"/>
              <a:t>, </a:t>
            </a:r>
            <a:r>
              <a:rPr lang="en-ID" sz="2400" dirty="0" err="1"/>
              <a:t>tekanan</a:t>
            </a:r>
            <a:r>
              <a:rPr lang="en-ID" sz="2400" dirty="0"/>
              <a:t> </a:t>
            </a:r>
            <a:r>
              <a:rPr lang="en-ID" sz="2400" dirty="0" err="1"/>
              <a:t>arteri</a:t>
            </a:r>
            <a:r>
              <a:rPr lang="en-ID" sz="2400" dirty="0"/>
              <a:t> </a:t>
            </a:r>
            <a:r>
              <a:rPr lang="en-ID" sz="2400" dirty="0" err="1"/>
              <a:t>tetap</a:t>
            </a:r>
            <a:r>
              <a:rPr lang="en-ID" sz="2400" dirty="0"/>
              <a:t> </a:t>
            </a:r>
            <a:r>
              <a:rPr lang="en-ID" sz="2400" dirty="0" err="1"/>
              <a:t>mendekati</a:t>
            </a:r>
            <a:r>
              <a:rPr lang="en-ID" sz="2400" dirty="0"/>
              <a:t> </a:t>
            </a:r>
            <a:r>
              <a:rPr lang="en-ID" sz="2400" dirty="0" err="1"/>
              <a:t>tekanan</a:t>
            </a:r>
            <a:r>
              <a:rPr lang="en-ID" sz="2400" dirty="0"/>
              <a:t> </a:t>
            </a:r>
            <a:r>
              <a:rPr lang="en-ID" sz="2400" dirty="0" err="1"/>
              <a:t>diastolik</a:t>
            </a:r>
            <a:r>
              <a:rPr lang="en-ID" sz="2400" dirty="0"/>
              <a:t> </a:t>
            </a:r>
            <a:r>
              <a:rPr lang="en-ID" sz="2400" dirty="0" err="1"/>
              <a:t>daripada</a:t>
            </a:r>
            <a:r>
              <a:rPr lang="en-ID" sz="2400" dirty="0"/>
              <a:t> </a:t>
            </a:r>
            <a:r>
              <a:rPr lang="en-ID" sz="2400" dirty="0" err="1"/>
              <a:t>tekanan</a:t>
            </a:r>
            <a:r>
              <a:rPr lang="en-ID" sz="2400" dirty="0"/>
              <a:t> </a:t>
            </a:r>
            <a:r>
              <a:rPr lang="en-ID" sz="2400" dirty="0" err="1"/>
              <a:t>sistolik</a:t>
            </a:r>
            <a:r>
              <a:rPr lang="en-ID" sz="2400" dirty="0"/>
              <a:t> </a:t>
            </a:r>
            <a:r>
              <a:rPr lang="en-ID" sz="2400" dirty="0" err="1"/>
              <a:t>selama</a:t>
            </a:r>
            <a:r>
              <a:rPr lang="en-ID" sz="2400" dirty="0"/>
              <a:t> </a:t>
            </a:r>
            <a:r>
              <a:rPr lang="en-ID" sz="2400" dirty="0" err="1"/>
              <a:t>sebagian</a:t>
            </a:r>
            <a:r>
              <a:rPr lang="en-ID" sz="2400" dirty="0"/>
              <a:t> </a:t>
            </a:r>
            <a:r>
              <a:rPr lang="en-ID" sz="2400" dirty="0" err="1"/>
              <a:t>besar</a:t>
            </a:r>
            <a:r>
              <a:rPr lang="en-ID" sz="2400" dirty="0"/>
              <a:t> </a:t>
            </a:r>
            <a:r>
              <a:rPr lang="en-ID" sz="2400" dirty="0" err="1"/>
              <a:t>siklus</a:t>
            </a:r>
            <a:r>
              <a:rPr lang="en-ID" sz="2400" dirty="0"/>
              <a:t> </a:t>
            </a:r>
            <a:r>
              <a:rPr lang="en-ID" sz="2400" dirty="0" err="1"/>
              <a:t>jantung</a:t>
            </a:r>
            <a:r>
              <a:rPr lang="en-ID" sz="2400" dirty="0"/>
              <a:t>. Oleh </a:t>
            </a:r>
            <a:r>
              <a:rPr lang="en-ID" sz="2400" dirty="0" err="1"/>
              <a:t>karena</a:t>
            </a:r>
            <a:r>
              <a:rPr lang="en-ID" sz="2400" dirty="0"/>
              <a:t> </a:t>
            </a:r>
            <a:r>
              <a:rPr lang="en-ID" sz="2400" dirty="0" err="1"/>
              <a:t>itu</a:t>
            </a:r>
            <a:r>
              <a:rPr lang="en-ID" sz="2400" dirty="0"/>
              <a:t>, </a:t>
            </a:r>
            <a:r>
              <a:rPr lang="en-ID" sz="2400" dirty="0" err="1"/>
              <a:t>tekanan</a:t>
            </a:r>
            <a:r>
              <a:rPr lang="en-ID" sz="2400" dirty="0"/>
              <a:t> </a:t>
            </a:r>
            <a:r>
              <a:rPr lang="en-ID" sz="2400" dirty="0" err="1"/>
              <a:t>arteri</a:t>
            </a:r>
            <a:r>
              <a:rPr lang="en-ID" sz="2400" dirty="0"/>
              <a:t> rata-rata </a:t>
            </a:r>
            <a:r>
              <a:rPr lang="en-ID" sz="2400" dirty="0" err="1"/>
              <a:t>ditentukan</a:t>
            </a:r>
            <a:r>
              <a:rPr lang="en-ID" sz="2400" dirty="0"/>
              <a:t> </a:t>
            </a:r>
            <a:r>
              <a:rPr lang="en-ID" sz="2400" dirty="0" err="1"/>
              <a:t>sekitar</a:t>
            </a:r>
            <a:r>
              <a:rPr lang="en-ID" sz="2400" dirty="0"/>
              <a:t> 60% oleh </a:t>
            </a:r>
            <a:r>
              <a:rPr lang="en-ID" sz="2400" dirty="0" err="1"/>
              <a:t>tekanan</a:t>
            </a:r>
            <a:r>
              <a:rPr lang="en-ID" sz="2400" dirty="0"/>
              <a:t> </a:t>
            </a:r>
            <a:r>
              <a:rPr lang="en-ID" sz="2400" dirty="0" err="1"/>
              <a:t>diastolik</a:t>
            </a:r>
            <a:r>
              <a:rPr lang="en-ID" sz="2400" dirty="0"/>
              <a:t> dan 40% oleh </a:t>
            </a:r>
            <a:r>
              <a:rPr lang="en-ID" sz="2400" dirty="0" err="1"/>
              <a:t>tekanan</a:t>
            </a:r>
            <a:r>
              <a:rPr lang="en-ID" sz="2400" dirty="0"/>
              <a:t> </a:t>
            </a:r>
            <a:r>
              <a:rPr lang="en-ID" sz="2400" dirty="0" err="1"/>
              <a:t>sistolik</a:t>
            </a:r>
            <a:r>
              <a:rPr lang="en-ID" sz="2400" dirty="0"/>
              <a:t>. </a:t>
            </a:r>
            <a:r>
              <a:rPr lang="en-ID" sz="2400" dirty="0" err="1"/>
              <a:t>Perhatikan</a:t>
            </a:r>
            <a:r>
              <a:rPr lang="en-ID" sz="2400" dirty="0"/>
              <a:t> pada </a:t>
            </a:r>
            <a:r>
              <a:rPr lang="en-ID" sz="2400" b="1" dirty="0"/>
              <a:t>Gambar 15-8 </a:t>
            </a:r>
            <a:r>
              <a:rPr lang="en-ID" sz="2400" dirty="0" err="1"/>
              <a:t>bahwa</a:t>
            </a:r>
            <a:r>
              <a:rPr lang="en-ID" sz="2400" dirty="0"/>
              <a:t> MAP (garis </a:t>
            </a:r>
            <a:r>
              <a:rPr lang="en-ID" sz="2400" dirty="0" err="1"/>
              <a:t>hijau</a:t>
            </a:r>
            <a:r>
              <a:rPr lang="en-ID" sz="2400" dirty="0"/>
              <a:t> </a:t>
            </a:r>
            <a:r>
              <a:rPr lang="en-ID" sz="2400" dirty="0" err="1"/>
              <a:t>pekat</a:t>
            </a:r>
            <a:r>
              <a:rPr lang="en-ID" sz="2400" dirty="0"/>
              <a:t>) pada </a:t>
            </a:r>
            <a:r>
              <a:rPr lang="en-ID" sz="2400" dirty="0" err="1"/>
              <a:t>semua</a:t>
            </a:r>
            <a:r>
              <a:rPr lang="en-ID" sz="2400" dirty="0"/>
              <a:t> </a:t>
            </a:r>
            <a:r>
              <a:rPr lang="en-ID" sz="2400" dirty="0" err="1"/>
              <a:t>usia</a:t>
            </a:r>
            <a:r>
              <a:rPr lang="en-ID" sz="2400" dirty="0"/>
              <a:t> </a:t>
            </a:r>
            <a:r>
              <a:rPr lang="en-ID" sz="2400" dirty="0" err="1"/>
              <a:t>lebih</a:t>
            </a:r>
            <a:r>
              <a:rPr lang="en-ID" sz="2400" dirty="0"/>
              <a:t> </a:t>
            </a:r>
            <a:r>
              <a:rPr lang="en-ID" sz="2400" dirty="0" err="1"/>
              <a:t>mendekati</a:t>
            </a:r>
            <a:r>
              <a:rPr lang="en-ID" sz="2400" dirty="0"/>
              <a:t> </a:t>
            </a:r>
            <a:r>
              <a:rPr lang="en-ID" sz="2400" dirty="0" err="1"/>
              <a:t>tekanan</a:t>
            </a:r>
            <a:r>
              <a:rPr lang="en-ID" sz="2400" dirty="0"/>
              <a:t> </a:t>
            </a:r>
            <a:r>
              <a:rPr lang="en-ID" sz="2400" dirty="0" err="1"/>
              <a:t>diastolik</a:t>
            </a:r>
            <a:r>
              <a:rPr lang="en-ID" sz="2400" dirty="0"/>
              <a:t> </a:t>
            </a:r>
            <a:r>
              <a:rPr lang="en-ID" sz="2400" dirty="0" err="1"/>
              <a:t>daripada</a:t>
            </a:r>
            <a:r>
              <a:rPr lang="en-ID" sz="2400" dirty="0"/>
              <a:t> </a:t>
            </a:r>
            <a:r>
              <a:rPr lang="en-ID" sz="2400" dirty="0" err="1"/>
              <a:t>tekanan</a:t>
            </a:r>
            <a:r>
              <a:rPr lang="en-ID" sz="2400" dirty="0"/>
              <a:t> </a:t>
            </a:r>
            <a:r>
              <a:rPr lang="en-ID" sz="2400" dirty="0" err="1"/>
              <a:t>sistolik</a:t>
            </a:r>
            <a:r>
              <a:rPr lang="en-ID" sz="2400" dirty="0"/>
              <a:t>. </a:t>
            </a:r>
            <a:r>
              <a:rPr lang="en-ID" sz="2400" dirty="0" err="1"/>
              <a:t>Namun</a:t>
            </a:r>
            <a:r>
              <a:rPr lang="en-ID" sz="2400" dirty="0"/>
              <a:t>, pada </a:t>
            </a:r>
            <a:r>
              <a:rPr lang="en-ID" sz="2400" dirty="0" err="1"/>
              <a:t>denyut</a:t>
            </a:r>
            <a:r>
              <a:rPr lang="en-ID" sz="2400" dirty="0"/>
              <a:t> </a:t>
            </a:r>
            <a:r>
              <a:rPr lang="en-ID" sz="2400" dirty="0" err="1"/>
              <a:t>jantung</a:t>
            </a:r>
            <a:r>
              <a:rPr lang="en-ID" sz="2400" dirty="0"/>
              <a:t> yang sangat </a:t>
            </a:r>
            <a:r>
              <a:rPr lang="en-ID" sz="2400" dirty="0" err="1"/>
              <a:t>tinggi</a:t>
            </a:r>
            <a:r>
              <a:rPr lang="en-ID" sz="2400" dirty="0"/>
              <a:t> (</a:t>
            </a:r>
            <a:r>
              <a:rPr lang="en-ID" sz="2400" dirty="0" err="1"/>
              <a:t>cepat</a:t>
            </a:r>
            <a:r>
              <a:rPr lang="en-ID" sz="2400" dirty="0"/>
              <a:t>), </a:t>
            </a:r>
            <a:r>
              <a:rPr lang="en-ID" sz="2400" dirty="0" err="1"/>
              <a:t>diastol</a:t>
            </a:r>
            <a:r>
              <a:rPr lang="en-ID" sz="2400" dirty="0"/>
              <a:t> </a:t>
            </a:r>
            <a:r>
              <a:rPr lang="en-ID" sz="2400" dirty="0" err="1"/>
              <a:t>mencakup</a:t>
            </a:r>
            <a:r>
              <a:rPr lang="en-ID" sz="2400" dirty="0"/>
              <a:t> </a:t>
            </a:r>
            <a:r>
              <a:rPr lang="en-ID" sz="2400" dirty="0" err="1"/>
              <a:t>sebagian</a:t>
            </a:r>
            <a:r>
              <a:rPr lang="en-ID" sz="2400" dirty="0"/>
              <a:t> </a:t>
            </a:r>
            <a:r>
              <a:rPr lang="en-ID" sz="2400" dirty="0" err="1"/>
              <a:t>kecil</a:t>
            </a:r>
            <a:r>
              <a:rPr lang="en-ID" sz="2400" dirty="0"/>
              <a:t> </a:t>
            </a:r>
            <a:r>
              <a:rPr lang="en-ID" sz="2400" dirty="0" err="1"/>
              <a:t>siklus</a:t>
            </a:r>
            <a:r>
              <a:rPr lang="en-ID" sz="2400" dirty="0"/>
              <a:t> </a:t>
            </a:r>
            <a:r>
              <a:rPr lang="en-ID" sz="2400" dirty="0" err="1"/>
              <a:t>jantung</a:t>
            </a:r>
            <a:r>
              <a:rPr lang="en-ID" sz="2400" dirty="0"/>
              <a:t>, dan MAP </a:t>
            </a:r>
            <a:r>
              <a:rPr lang="en-ID" sz="2400" dirty="0" err="1"/>
              <a:t>lebih</a:t>
            </a:r>
            <a:r>
              <a:rPr lang="en-ID" sz="2400" dirty="0"/>
              <a:t> </a:t>
            </a:r>
            <a:r>
              <a:rPr lang="en-ID" sz="2400" dirty="0" err="1"/>
              <a:t>mendekati</a:t>
            </a:r>
            <a:r>
              <a:rPr lang="en-ID" sz="2400" dirty="0"/>
              <a:t> rata-rata </a:t>
            </a:r>
            <a:r>
              <a:rPr lang="en-ID" sz="2400" dirty="0" err="1"/>
              <a:t>dari</a:t>
            </a:r>
            <a:r>
              <a:rPr lang="en-ID" sz="2400" dirty="0"/>
              <a:t> </a:t>
            </a:r>
            <a:r>
              <a:rPr lang="en-ID" sz="2400" dirty="0" err="1"/>
              <a:t>tekanan</a:t>
            </a:r>
            <a:r>
              <a:rPr lang="en-ID" sz="2400" dirty="0"/>
              <a:t> </a:t>
            </a:r>
            <a:r>
              <a:rPr lang="en-ID" sz="2400" dirty="0" err="1"/>
              <a:t>sistolik</a:t>
            </a:r>
            <a:r>
              <a:rPr lang="en-ID" sz="2400" dirty="0"/>
              <a:t> dan </a:t>
            </a:r>
            <a:r>
              <a:rPr lang="en-ID" sz="2400" dirty="0" err="1"/>
              <a:t>diastolik</a:t>
            </a:r>
            <a:r>
              <a:rPr lang="en-ID" sz="2400" dirty="0"/>
              <a:t> </a:t>
            </a:r>
            <a:r>
              <a:rPr lang="en-ID" sz="2400" dirty="0" err="1"/>
              <a:t>secara</a:t>
            </a:r>
            <a:r>
              <a:rPr lang="en-ID" sz="2400" dirty="0"/>
              <a:t> </a:t>
            </a:r>
            <a:r>
              <a:rPr lang="en-ID" sz="2400" dirty="0" err="1"/>
              <a:t>seimbang</a:t>
            </a:r>
            <a:r>
              <a:rPr lang="en-ID" sz="24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8A2AE9-480D-4770-33EE-868DAE9C7251}"/>
              </a:ext>
            </a:extLst>
          </p:cNvPr>
          <p:cNvSpPr txBox="1"/>
          <p:nvPr/>
        </p:nvSpPr>
        <p:spPr>
          <a:xfrm>
            <a:off x="225532" y="6311900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D" dirty="0" err="1"/>
              <a:t>Sumber</a:t>
            </a:r>
            <a:r>
              <a:rPr lang="en-ID" dirty="0"/>
              <a:t>: </a:t>
            </a:r>
            <a:r>
              <a:rPr lang="en-ID" dirty="0" err="1"/>
              <a:t>guyton</a:t>
            </a:r>
            <a:r>
              <a:rPr lang="en-ID" dirty="0"/>
              <a:t> and hall physiology 14</a:t>
            </a:r>
            <a:r>
              <a:rPr lang="en-ID" baseline="30000" dirty="0"/>
              <a:t>th</a:t>
            </a:r>
            <a:r>
              <a:rPr lang="en-ID" dirty="0"/>
              <a:t> edition, 2020 </a:t>
            </a:r>
          </a:p>
        </p:txBody>
      </p:sp>
    </p:spTree>
    <p:extLst>
      <p:ext uri="{BB962C8B-B14F-4D97-AF65-F5344CB8AC3E}">
        <p14:creationId xmlns:p14="http://schemas.microsoft.com/office/powerpoint/2010/main" val="819370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60BF4-C0D0-32DD-0B1E-696232E9B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dirty="0" err="1"/>
              <a:t>Satuan</a:t>
            </a:r>
            <a:r>
              <a:rPr lang="en-ID" b="1" dirty="0"/>
              <a:t> </a:t>
            </a:r>
            <a:r>
              <a:rPr lang="en-ID" b="1" dirty="0" err="1"/>
              <a:t>Distensibilitas</a:t>
            </a:r>
            <a:r>
              <a:rPr lang="en-ID" b="1" dirty="0"/>
              <a:t> </a:t>
            </a:r>
            <a:r>
              <a:rPr lang="en-ID" b="1" dirty="0" err="1"/>
              <a:t>Vaskular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DFCF5-96F8-4AE7-5D37-9EDA9F66A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D" dirty="0" err="1"/>
              <a:t>Distensibilitas</a:t>
            </a:r>
            <a:r>
              <a:rPr lang="en-ID" dirty="0"/>
              <a:t> </a:t>
            </a:r>
            <a:r>
              <a:rPr lang="en-ID" dirty="0" err="1"/>
              <a:t>vaskular</a:t>
            </a:r>
            <a:r>
              <a:rPr lang="en-ID" dirty="0"/>
              <a:t> </a:t>
            </a:r>
            <a:r>
              <a:rPr lang="en-ID" dirty="0" err="1"/>
              <a:t>biasanya</a:t>
            </a:r>
            <a:r>
              <a:rPr lang="en-ID" dirty="0"/>
              <a:t> </a:t>
            </a:r>
            <a:r>
              <a:rPr lang="en-ID" dirty="0" err="1"/>
              <a:t>dinyatakan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peningkatan</a:t>
            </a:r>
            <a:r>
              <a:rPr lang="en-ID" dirty="0"/>
              <a:t> </a:t>
            </a:r>
            <a:r>
              <a:rPr lang="en-ID" dirty="0" err="1"/>
              <a:t>fraksional</a:t>
            </a:r>
            <a:r>
              <a:rPr lang="en-ID" dirty="0"/>
              <a:t> volume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milimeter</a:t>
            </a:r>
            <a:r>
              <a:rPr lang="en-ID" dirty="0"/>
              <a:t> </a:t>
            </a:r>
            <a:r>
              <a:rPr lang="en-ID" dirty="0" err="1"/>
              <a:t>merkuri</a:t>
            </a:r>
            <a:r>
              <a:rPr lang="en-ID" dirty="0"/>
              <a:t> yang </a:t>
            </a:r>
            <a:r>
              <a:rPr lang="en-ID" dirty="0" err="1"/>
              <a:t>meningkat</a:t>
            </a:r>
            <a:r>
              <a:rPr lang="en-ID" dirty="0"/>
              <a:t> </a:t>
            </a:r>
            <a:r>
              <a:rPr lang="en-ID" dirty="0" err="1"/>
              <a:t>tekanannya</a:t>
            </a:r>
            <a:r>
              <a:rPr lang="en-ID" dirty="0"/>
              <a:t>, </a:t>
            </a:r>
            <a:r>
              <a:rPr lang="en-ID" dirty="0" err="1"/>
              <a:t>sesuai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rumus</a:t>
            </a:r>
            <a:r>
              <a:rPr lang="en-ID" dirty="0"/>
              <a:t> </a:t>
            </a:r>
            <a:r>
              <a:rPr lang="en-ID" dirty="0" err="1"/>
              <a:t>berikut</a:t>
            </a:r>
            <a:r>
              <a:rPr lang="en-ID" dirty="0"/>
              <a:t>:</a:t>
            </a:r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r>
              <a:rPr lang="en-ID" dirty="0" err="1"/>
              <a:t>Artinya</a:t>
            </a:r>
            <a:r>
              <a:rPr lang="en-ID" dirty="0"/>
              <a:t>, </a:t>
            </a:r>
            <a:r>
              <a:rPr lang="en-ID" dirty="0" err="1"/>
              <a:t>jika</a:t>
            </a:r>
            <a:r>
              <a:rPr lang="en-ID" dirty="0"/>
              <a:t> 1 mm Hg </a:t>
            </a:r>
            <a:r>
              <a:rPr lang="en-ID" dirty="0" err="1"/>
              <a:t>menyebabkan</a:t>
            </a:r>
            <a:r>
              <a:rPr lang="en-ID" dirty="0"/>
              <a:t> </a:t>
            </a:r>
            <a:r>
              <a:rPr lang="en-ID" dirty="0" err="1"/>
              <a:t>pembuluh</a:t>
            </a:r>
            <a:r>
              <a:rPr lang="en-ID" dirty="0"/>
              <a:t> yang </a:t>
            </a:r>
            <a:r>
              <a:rPr lang="en-ID" dirty="0" err="1"/>
              <a:t>awalnya</a:t>
            </a:r>
            <a:r>
              <a:rPr lang="en-ID" dirty="0"/>
              <a:t> </a:t>
            </a:r>
            <a:r>
              <a:rPr lang="en-ID" dirty="0" err="1"/>
              <a:t>berisi</a:t>
            </a:r>
            <a:r>
              <a:rPr lang="en-ID" dirty="0"/>
              <a:t> 10 ml </a:t>
            </a:r>
            <a:r>
              <a:rPr lang="en-ID" dirty="0" err="1"/>
              <a:t>darah</a:t>
            </a:r>
            <a:r>
              <a:rPr lang="en-ID" dirty="0"/>
              <a:t> </a:t>
            </a:r>
            <a:r>
              <a:rPr lang="en-ID" dirty="0" err="1"/>
              <a:t>meningkatkan</a:t>
            </a:r>
            <a:r>
              <a:rPr lang="en-ID" dirty="0"/>
              <a:t> </a:t>
            </a:r>
            <a:r>
              <a:rPr lang="en-ID" dirty="0" err="1"/>
              <a:t>volumenya</a:t>
            </a:r>
            <a:r>
              <a:rPr lang="en-ID" dirty="0"/>
              <a:t> </a:t>
            </a:r>
            <a:r>
              <a:rPr lang="en-ID" dirty="0" err="1"/>
              <a:t>sebesar</a:t>
            </a:r>
            <a:r>
              <a:rPr lang="en-ID" dirty="0"/>
              <a:t> 1 ml, </a:t>
            </a:r>
            <a:r>
              <a:rPr lang="en-ID" dirty="0" err="1"/>
              <a:t>maka</a:t>
            </a:r>
            <a:r>
              <a:rPr lang="en-ID" dirty="0"/>
              <a:t> </a:t>
            </a:r>
            <a:r>
              <a:rPr lang="en-ID" dirty="0" err="1"/>
              <a:t>distensibilitasnya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0,1 per mm Hg, </a:t>
            </a:r>
            <a:r>
              <a:rPr lang="en-ID" dirty="0" err="1"/>
              <a:t>atau</a:t>
            </a:r>
            <a:r>
              <a:rPr lang="en-ID" dirty="0"/>
              <a:t> 10% per mm Hg.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2268FC-9963-54DE-1EF6-5BB41F037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954" y="3169426"/>
            <a:ext cx="5886091" cy="12709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99DB61-25A5-C980-F7FE-3E465D09D609}"/>
              </a:ext>
            </a:extLst>
          </p:cNvPr>
          <p:cNvSpPr txBox="1"/>
          <p:nvPr/>
        </p:nvSpPr>
        <p:spPr>
          <a:xfrm>
            <a:off x="225532" y="6311900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D" dirty="0" err="1"/>
              <a:t>Sumber</a:t>
            </a:r>
            <a:r>
              <a:rPr lang="en-ID" dirty="0"/>
              <a:t>: </a:t>
            </a:r>
            <a:r>
              <a:rPr lang="en-ID" dirty="0" err="1"/>
              <a:t>guyton</a:t>
            </a:r>
            <a:r>
              <a:rPr lang="en-ID" dirty="0"/>
              <a:t> and hall physiology 14</a:t>
            </a:r>
            <a:r>
              <a:rPr lang="en-ID" baseline="30000" dirty="0"/>
              <a:t>th</a:t>
            </a:r>
            <a:r>
              <a:rPr lang="en-ID" dirty="0"/>
              <a:t> edition, 2020 </a:t>
            </a:r>
          </a:p>
        </p:txBody>
      </p:sp>
    </p:spTree>
    <p:extLst>
      <p:ext uri="{BB962C8B-B14F-4D97-AF65-F5344CB8AC3E}">
        <p14:creationId xmlns:p14="http://schemas.microsoft.com/office/powerpoint/2010/main" val="2235336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D781E-A554-65B4-7167-762EEFDE1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22C81A-D62F-E78A-FF0B-9A49A14D83E9}"/>
              </a:ext>
            </a:extLst>
          </p:cNvPr>
          <p:cNvSpPr txBox="1"/>
          <p:nvPr/>
        </p:nvSpPr>
        <p:spPr>
          <a:xfrm>
            <a:off x="225532" y="6311900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D" dirty="0" err="1"/>
              <a:t>Sumber</a:t>
            </a:r>
            <a:r>
              <a:rPr lang="en-ID" dirty="0"/>
              <a:t>: </a:t>
            </a:r>
            <a:r>
              <a:rPr lang="en-ID" dirty="0" err="1"/>
              <a:t>guyton</a:t>
            </a:r>
            <a:r>
              <a:rPr lang="en-ID" dirty="0"/>
              <a:t> and hall physiology 14</a:t>
            </a:r>
            <a:r>
              <a:rPr lang="en-ID" baseline="30000" dirty="0"/>
              <a:t>th</a:t>
            </a:r>
            <a:r>
              <a:rPr lang="en-ID" dirty="0"/>
              <a:t> edition, 2020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B8330A-C73E-28E2-B18D-2441A1E196D8}"/>
              </a:ext>
            </a:extLst>
          </p:cNvPr>
          <p:cNvSpPr txBox="1"/>
          <p:nvPr/>
        </p:nvSpPr>
        <p:spPr>
          <a:xfrm>
            <a:off x="7278916" y="2572434"/>
            <a:ext cx="42526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GAMBAR 15-8 </a:t>
            </a:r>
            <a:r>
              <a:rPr lang="en-ID" dirty="0" err="1"/>
              <a:t>Perubahan</a:t>
            </a:r>
            <a:r>
              <a:rPr lang="en-ID" dirty="0"/>
              <a:t> TD </a:t>
            </a:r>
            <a:r>
              <a:rPr lang="en-ID" dirty="0" err="1"/>
              <a:t>sistolik</a:t>
            </a:r>
            <a:r>
              <a:rPr lang="en-ID" dirty="0"/>
              <a:t>, </a:t>
            </a:r>
            <a:r>
              <a:rPr lang="en-ID" dirty="0" err="1"/>
              <a:t>diastolik</a:t>
            </a:r>
            <a:r>
              <a:rPr lang="en-ID" dirty="0"/>
              <a:t>, dan MAP </a:t>
            </a:r>
            <a:r>
              <a:rPr lang="en-ID" dirty="0" err="1"/>
              <a:t>seiring</a:t>
            </a:r>
            <a:r>
              <a:rPr lang="en-ID" dirty="0"/>
              <a:t> </a:t>
            </a:r>
            <a:r>
              <a:rPr lang="en-ID" dirty="0" err="1"/>
              <a:t>bertambahnya</a:t>
            </a:r>
            <a:r>
              <a:rPr lang="en-ID" dirty="0"/>
              <a:t> </a:t>
            </a:r>
            <a:r>
              <a:rPr lang="en-ID" dirty="0" err="1"/>
              <a:t>usia</a:t>
            </a:r>
            <a:r>
              <a:rPr lang="en-ID" dirty="0"/>
              <a:t>. Area yang </a:t>
            </a:r>
            <a:r>
              <a:rPr lang="en-ID" dirty="0" err="1"/>
              <a:t>diarsir</a:t>
            </a:r>
            <a:r>
              <a:rPr lang="en-ID" dirty="0"/>
              <a:t> </a:t>
            </a:r>
            <a:r>
              <a:rPr lang="en-ID" dirty="0" err="1"/>
              <a:t>menunjukkan</a:t>
            </a:r>
            <a:r>
              <a:rPr lang="en-ID" dirty="0"/>
              <a:t> </a:t>
            </a:r>
            <a:r>
              <a:rPr lang="en-ID" dirty="0" err="1"/>
              <a:t>kisaran</a:t>
            </a:r>
            <a:r>
              <a:rPr lang="en-ID" dirty="0"/>
              <a:t> normal </a:t>
            </a:r>
            <a:r>
              <a:rPr lang="en-ID" dirty="0" err="1"/>
              <a:t>perkiraan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E03322-CE9F-96FA-A219-71089F0CC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9" y="1016078"/>
            <a:ext cx="5884602" cy="404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602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655D4-3171-0BFC-AE1A-FACB6BDFC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91CD4-ABFC-8475-9BB9-9042006C7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661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D" sz="4400" b="1" dirty="0"/>
              <a:t>Vena dan </a:t>
            </a:r>
            <a:r>
              <a:rPr lang="en-ID" sz="4400" b="1" dirty="0" err="1"/>
              <a:t>Fungsinya</a:t>
            </a:r>
            <a:endParaRPr lang="en-ID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811F4-1913-FA57-B70D-4D0B1CA0E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8031"/>
            <a:ext cx="10515600" cy="44142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D" sz="2400" dirty="0"/>
              <a:t>Vena </a:t>
            </a:r>
            <a:r>
              <a:rPr lang="en-ID" sz="2400" dirty="0" err="1"/>
              <a:t>menyediakan</a:t>
            </a:r>
            <a:r>
              <a:rPr lang="en-ID" sz="2400" dirty="0"/>
              <a:t> </a:t>
            </a:r>
            <a:r>
              <a:rPr lang="en-ID" sz="2400" dirty="0" err="1"/>
              <a:t>jalur</a:t>
            </a:r>
            <a:r>
              <a:rPr lang="en-ID" sz="2400" dirty="0"/>
              <a:t> </a:t>
            </a:r>
            <a:r>
              <a:rPr lang="en-ID" sz="2400" dirty="0" err="1"/>
              <a:t>untuk</a:t>
            </a:r>
            <a:r>
              <a:rPr lang="en-ID" sz="2400" dirty="0"/>
              <a:t> </a:t>
            </a:r>
            <a:r>
              <a:rPr lang="en-ID" sz="2400" dirty="0" err="1"/>
              <a:t>aliran</a:t>
            </a:r>
            <a:r>
              <a:rPr lang="en-ID" sz="2400" dirty="0"/>
              <a:t> </a:t>
            </a:r>
            <a:r>
              <a:rPr lang="en-ID" sz="2400" dirty="0" err="1"/>
              <a:t>darah</a:t>
            </a:r>
            <a:r>
              <a:rPr lang="en-ID" sz="2400" dirty="0"/>
              <a:t> </a:t>
            </a:r>
            <a:r>
              <a:rPr lang="en-ID" sz="2400" dirty="0" err="1"/>
              <a:t>ke</a:t>
            </a:r>
            <a:r>
              <a:rPr lang="en-ID" sz="2400" dirty="0"/>
              <a:t> </a:t>
            </a:r>
            <a:r>
              <a:rPr lang="en-ID" sz="2400" dirty="0" err="1"/>
              <a:t>jantung</a:t>
            </a:r>
            <a:r>
              <a:rPr lang="en-ID" sz="2400" dirty="0"/>
              <a:t>, </a:t>
            </a:r>
            <a:r>
              <a:rPr lang="en-ID" sz="2400" dirty="0" err="1"/>
              <a:t>tetapi</a:t>
            </a:r>
            <a:r>
              <a:rPr lang="en-ID" sz="2400" dirty="0"/>
              <a:t> juga </a:t>
            </a:r>
            <a:r>
              <a:rPr lang="en-ID" sz="2400" dirty="0" err="1"/>
              <a:t>menjalankan</a:t>
            </a:r>
            <a:r>
              <a:rPr lang="en-ID" sz="2400" dirty="0"/>
              <a:t> </a:t>
            </a:r>
            <a:r>
              <a:rPr lang="en-ID" sz="2400" dirty="0" err="1"/>
              <a:t>fungsi</a:t>
            </a:r>
            <a:r>
              <a:rPr lang="en-ID" sz="2400" dirty="0"/>
              <a:t> </a:t>
            </a:r>
            <a:r>
              <a:rPr lang="en-ID" sz="2400" dirty="0" err="1"/>
              <a:t>khusus</a:t>
            </a:r>
            <a:r>
              <a:rPr lang="en-ID" sz="2400" dirty="0"/>
              <a:t> </a:t>
            </a:r>
            <a:r>
              <a:rPr lang="en-ID" sz="2400" dirty="0" err="1"/>
              <a:t>lainnya</a:t>
            </a:r>
            <a:r>
              <a:rPr lang="en-ID" sz="2400" dirty="0"/>
              <a:t> yang </a:t>
            </a:r>
            <a:r>
              <a:rPr lang="en-ID" sz="2400" dirty="0" err="1"/>
              <a:t>diperlukan</a:t>
            </a:r>
            <a:r>
              <a:rPr lang="en-ID" sz="2400" dirty="0"/>
              <a:t> </a:t>
            </a:r>
            <a:r>
              <a:rPr lang="en-ID" sz="2400" dirty="0" err="1"/>
              <a:t>untuk</a:t>
            </a:r>
            <a:r>
              <a:rPr lang="en-ID" sz="2400" dirty="0"/>
              <a:t> </a:t>
            </a:r>
            <a:r>
              <a:rPr lang="en-ID" sz="2400" dirty="0" err="1"/>
              <a:t>pengoperasian</a:t>
            </a:r>
            <a:r>
              <a:rPr lang="en-ID" sz="2400" dirty="0"/>
              <a:t> </a:t>
            </a:r>
            <a:r>
              <a:rPr lang="en-ID" sz="2400" dirty="0" err="1"/>
              <a:t>sirkulasi</a:t>
            </a:r>
            <a:r>
              <a:rPr lang="en-ID" sz="2400" dirty="0"/>
              <a:t>. Yang paling </a:t>
            </a:r>
            <a:r>
              <a:rPr lang="en-ID" sz="2400" dirty="0" err="1"/>
              <a:t>penting</a:t>
            </a:r>
            <a:r>
              <a:rPr lang="en-ID" sz="2400" dirty="0"/>
              <a:t> </a:t>
            </a:r>
            <a:r>
              <a:rPr lang="en-ID" sz="2400" dirty="0" err="1"/>
              <a:t>adalah</a:t>
            </a:r>
            <a:r>
              <a:rPr lang="en-ID" sz="2400" dirty="0"/>
              <a:t> </a:t>
            </a:r>
            <a:r>
              <a:rPr lang="en-ID" sz="2400" dirty="0" err="1"/>
              <a:t>bahwa</a:t>
            </a:r>
            <a:r>
              <a:rPr lang="en-ID" sz="2400" dirty="0"/>
              <a:t> vena </a:t>
            </a:r>
            <a:r>
              <a:rPr lang="en-ID" sz="2400" dirty="0" err="1"/>
              <a:t>mampu</a:t>
            </a:r>
            <a:r>
              <a:rPr lang="en-ID" sz="2400" dirty="0"/>
              <a:t> </a:t>
            </a:r>
            <a:r>
              <a:rPr lang="en-ID" sz="2400" dirty="0" err="1"/>
              <a:t>menyempit</a:t>
            </a:r>
            <a:r>
              <a:rPr lang="en-ID" sz="2400" dirty="0"/>
              <a:t> dan </a:t>
            </a:r>
            <a:r>
              <a:rPr lang="en-ID" sz="2400" dirty="0" err="1"/>
              <a:t>melebar</a:t>
            </a:r>
            <a:r>
              <a:rPr lang="en-ID" sz="2400" dirty="0"/>
              <a:t> dan </a:t>
            </a:r>
            <a:r>
              <a:rPr lang="en-ID" sz="2400" dirty="0" err="1"/>
              <a:t>dengan</a:t>
            </a:r>
            <a:r>
              <a:rPr lang="en-ID" sz="2400" dirty="0"/>
              <a:t> </a:t>
            </a:r>
            <a:r>
              <a:rPr lang="en-ID" sz="2400" dirty="0" err="1"/>
              <a:t>demikian</a:t>
            </a:r>
            <a:r>
              <a:rPr lang="en-ID" sz="2400" dirty="0"/>
              <a:t> </a:t>
            </a:r>
            <a:r>
              <a:rPr lang="en-ID" sz="2400" dirty="0" err="1"/>
              <a:t>menyimpan</a:t>
            </a:r>
            <a:r>
              <a:rPr lang="en-ID" sz="2400" dirty="0"/>
              <a:t> </a:t>
            </a:r>
            <a:r>
              <a:rPr lang="en-ID" sz="2400" dirty="0" err="1"/>
              <a:t>darah</a:t>
            </a:r>
            <a:r>
              <a:rPr lang="en-ID" sz="2400" dirty="0"/>
              <a:t> </a:t>
            </a:r>
            <a:r>
              <a:rPr lang="en-ID" sz="2400" dirty="0" err="1"/>
              <a:t>dalam</a:t>
            </a:r>
            <a:r>
              <a:rPr lang="en-ID" sz="2400" dirty="0"/>
              <a:t> </a:t>
            </a:r>
            <a:r>
              <a:rPr lang="en-ID" sz="2400" dirty="0" err="1"/>
              <a:t>jumlah</a:t>
            </a:r>
            <a:r>
              <a:rPr lang="en-ID" sz="2400" dirty="0"/>
              <a:t> </a:t>
            </a:r>
            <a:r>
              <a:rPr lang="en-ID" sz="2400" dirty="0" err="1"/>
              <a:t>kecil</a:t>
            </a:r>
            <a:r>
              <a:rPr lang="en-ID" sz="2400" dirty="0"/>
              <a:t> </a:t>
            </a:r>
            <a:r>
              <a:rPr lang="en-ID" sz="2400" dirty="0" err="1"/>
              <a:t>atau</a:t>
            </a:r>
            <a:r>
              <a:rPr lang="en-ID" sz="2400" dirty="0"/>
              <a:t> </a:t>
            </a:r>
            <a:r>
              <a:rPr lang="en-ID" sz="2400" dirty="0" err="1"/>
              <a:t>besar</a:t>
            </a:r>
            <a:r>
              <a:rPr lang="en-ID" sz="2400" dirty="0"/>
              <a:t> dan </a:t>
            </a:r>
            <a:r>
              <a:rPr lang="en-ID" sz="2400" dirty="0" err="1"/>
              <a:t>membuat</a:t>
            </a:r>
            <a:r>
              <a:rPr lang="en-ID" sz="2400" dirty="0"/>
              <a:t> </a:t>
            </a:r>
            <a:r>
              <a:rPr lang="en-ID" sz="2400" dirty="0" err="1"/>
              <a:t>darah</a:t>
            </a:r>
            <a:r>
              <a:rPr lang="en-ID" sz="2400" dirty="0"/>
              <a:t> </a:t>
            </a:r>
            <a:r>
              <a:rPr lang="en-ID" sz="2400" dirty="0" err="1"/>
              <a:t>ini</a:t>
            </a:r>
            <a:r>
              <a:rPr lang="en-ID" sz="2400" dirty="0"/>
              <a:t> </a:t>
            </a:r>
            <a:r>
              <a:rPr lang="en-ID" sz="2400" dirty="0" err="1"/>
              <a:t>tersedia</a:t>
            </a:r>
            <a:r>
              <a:rPr lang="en-ID" sz="2400" dirty="0"/>
              <a:t> </a:t>
            </a:r>
            <a:r>
              <a:rPr lang="en-ID" sz="2400" dirty="0" err="1"/>
              <a:t>saat</a:t>
            </a:r>
            <a:r>
              <a:rPr lang="en-ID" sz="2400" dirty="0"/>
              <a:t> </a:t>
            </a:r>
            <a:r>
              <a:rPr lang="en-ID" sz="2400" dirty="0" err="1"/>
              <a:t>dibutuhkan</a:t>
            </a:r>
            <a:r>
              <a:rPr lang="en-ID" sz="2400" dirty="0"/>
              <a:t> oleh </a:t>
            </a:r>
            <a:r>
              <a:rPr lang="en-ID" sz="2400" dirty="0" err="1"/>
              <a:t>sirkulasi</a:t>
            </a:r>
            <a:r>
              <a:rPr lang="en-ID" sz="2400" dirty="0"/>
              <a:t> di </a:t>
            </a:r>
            <a:r>
              <a:rPr lang="en-ID" sz="2400" dirty="0" err="1"/>
              <a:t>bagian</a:t>
            </a:r>
            <a:r>
              <a:rPr lang="en-ID" sz="2400" dirty="0"/>
              <a:t> </a:t>
            </a:r>
            <a:r>
              <a:rPr lang="en-ID" sz="2400" dirty="0" err="1"/>
              <a:t>lainnya</a:t>
            </a:r>
            <a:r>
              <a:rPr lang="en-ID" sz="2400" dirty="0"/>
              <a:t>. Vena </a:t>
            </a:r>
            <a:r>
              <a:rPr lang="en-ID" sz="2400" dirty="0" err="1"/>
              <a:t>perifer</a:t>
            </a:r>
            <a:r>
              <a:rPr lang="en-ID" sz="2400" dirty="0"/>
              <a:t> juga </a:t>
            </a:r>
            <a:r>
              <a:rPr lang="en-ID" sz="2400" dirty="0" err="1"/>
              <a:t>dapat</a:t>
            </a:r>
            <a:r>
              <a:rPr lang="en-ID" sz="2400" dirty="0"/>
              <a:t> </a:t>
            </a:r>
            <a:r>
              <a:rPr lang="en-ID" sz="2400" dirty="0" err="1"/>
              <a:t>mendorong</a:t>
            </a:r>
            <a:r>
              <a:rPr lang="en-ID" sz="2400" dirty="0"/>
              <a:t> </a:t>
            </a:r>
            <a:r>
              <a:rPr lang="en-ID" sz="2400" dirty="0" err="1"/>
              <a:t>darah</a:t>
            </a:r>
            <a:r>
              <a:rPr lang="en-ID" sz="2400" dirty="0"/>
              <a:t> </a:t>
            </a:r>
            <a:r>
              <a:rPr lang="en-ID" sz="2400" dirty="0" err="1"/>
              <a:t>maju</a:t>
            </a:r>
            <a:r>
              <a:rPr lang="en-ID" sz="2400" dirty="0"/>
              <a:t> </a:t>
            </a:r>
            <a:r>
              <a:rPr lang="en-ID" sz="2400" dirty="0" err="1"/>
              <a:t>melalui</a:t>
            </a:r>
            <a:r>
              <a:rPr lang="en-ID" sz="2400" dirty="0"/>
              <a:t> </a:t>
            </a:r>
            <a:r>
              <a:rPr lang="en-ID" sz="2400" dirty="0" err="1"/>
              <a:t>apa</a:t>
            </a:r>
            <a:r>
              <a:rPr lang="en-ID" sz="2400" dirty="0"/>
              <a:t> yang </a:t>
            </a:r>
            <a:r>
              <a:rPr lang="en-ID" sz="2400" dirty="0" err="1"/>
              <a:t>disebut</a:t>
            </a:r>
            <a:r>
              <a:rPr lang="en-ID" sz="2400" dirty="0"/>
              <a:t> </a:t>
            </a:r>
            <a:r>
              <a:rPr lang="en-ID" sz="2400" dirty="0" err="1"/>
              <a:t>pompa</a:t>
            </a:r>
            <a:r>
              <a:rPr lang="en-ID" sz="2400" dirty="0"/>
              <a:t> vena </a:t>
            </a:r>
            <a:r>
              <a:rPr lang="en-ID" sz="2400" i="1" dirty="0"/>
              <a:t>(venous pump),</a:t>
            </a:r>
            <a:r>
              <a:rPr lang="en-ID" sz="2400" dirty="0"/>
              <a:t> dan </a:t>
            </a:r>
            <a:r>
              <a:rPr lang="en-ID" sz="2400" dirty="0" err="1"/>
              <a:t>bahkan</a:t>
            </a:r>
            <a:r>
              <a:rPr lang="en-ID" sz="2400" dirty="0"/>
              <a:t> </a:t>
            </a:r>
            <a:r>
              <a:rPr lang="en-ID" sz="2400" dirty="0" err="1"/>
              <a:t>membantu</a:t>
            </a:r>
            <a:r>
              <a:rPr lang="en-ID" sz="2400" dirty="0"/>
              <a:t> </a:t>
            </a:r>
            <a:r>
              <a:rPr lang="en-ID" sz="2400" dirty="0" err="1"/>
              <a:t>mengatur</a:t>
            </a:r>
            <a:r>
              <a:rPr lang="en-ID" sz="2400" dirty="0"/>
              <a:t> </a:t>
            </a:r>
            <a:r>
              <a:rPr lang="en-ID" sz="2400" dirty="0" err="1"/>
              <a:t>curah</a:t>
            </a:r>
            <a:r>
              <a:rPr lang="en-ID" sz="2400" dirty="0"/>
              <a:t> </a:t>
            </a:r>
            <a:r>
              <a:rPr lang="en-ID" sz="2400" dirty="0" err="1"/>
              <a:t>jantung</a:t>
            </a:r>
            <a:r>
              <a:rPr lang="en-ID" sz="2400" dirty="0"/>
              <a:t> (</a:t>
            </a:r>
            <a:r>
              <a:rPr lang="en-ID" sz="2400" i="1" dirty="0"/>
              <a:t>cardiac </a:t>
            </a:r>
            <a:r>
              <a:rPr lang="en-ID" sz="2400" i="1" dirty="0" err="1"/>
              <a:t>ouput</a:t>
            </a:r>
            <a:r>
              <a:rPr lang="en-ID" sz="2400" dirty="0"/>
              <a:t>)</a:t>
            </a:r>
            <a:r>
              <a:rPr lang="en-ID" sz="2400" i="1" dirty="0"/>
              <a:t>,</a:t>
            </a:r>
            <a:r>
              <a:rPr lang="en-ID" sz="2400" dirty="0"/>
              <a:t> </a:t>
            </a:r>
            <a:r>
              <a:rPr lang="en-ID" sz="2400" dirty="0" err="1"/>
              <a:t>fungsi</a:t>
            </a:r>
            <a:r>
              <a:rPr lang="en-ID" sz="2400" dirty="0"/>
              <a:t> yang sangat </a:t>
            </a:r>
            <a:r>
              <a:rPr lang="en-ID" sz="2400" dirty="0" err="1"/>
              <a:t>penting</a:t>
            </a:r>
            <a:r>
              <a:rPr lang="en-ID" sz="2400" dirty="0"/>
              <a:t> yang </a:t>
            </a:r>
            <a:r>
              <a:rPr lang="en-ID" sz="2400" dirty="0" err="1"/>
              <a:t>dijelaskan</a:t>
            </a:r>
            <a:r>
              <a:rPr lang="en-ID" sz="2400" dirty="0"/>
              <a:t> </a:t>
            </a:r>
            <a:r>
              <a:rPr lang="en-ID" sz="2400" dirty="0" err="1"/>
              <a:t>secara</a:t>
            </a:r>
            <a:r>
              <a:rPr lang="en-ID" sz="2400" dirty="0"/>
              <a:t> </a:t>
            </a:r>
            <a:r>
              <a:rPr lang="en-ID" sz="2400" dirty="0" err="1"/>
              <a:t>rinci</a:t>
            </a:r>
            <a:r>
              <a:rPr lang="en-ID" sz="2400" dirty="0"/>
              <a:t> </a:t>
            </a:r>
            <a:r>
              <a:rPr lang="en-ID" sz="2400" dirty="0" err="1"/>
              <a:t>dalam</a:t>
            </a:r>
            <a:r>
              <a:rPr lang="en-ID" sz="2400" dirty="0"/>
              <a:t> chapter 20.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7F56E5-3650-5337-68C1-6870C6277B49}"/>
              </a:ext>
            </a:extLst>
          </p:cNvPr>
          <p:cNvSpPr txBox="1"/>
          <p:nvPr/>
        </p:nvSpPr>
        <p:spPr>
          <a:xfrm>
            <a:off x="225532" y="6311900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D" dirty="0" err="1"/>
              <a:t>Sumber</a:t>
            </a:r>
            <a:r>
              <a:rPr lang="en-ID" dirty="0"/>
              <a:t>: </a:t>
            </a:r>
            <a:r>
              <a:rPr lang="en-ID" dirty="0" err="1"/>
              <a:t>guyton</a:t>
            </a:r>
            <a:r>
              <a:rPr lang="en-ID" dirty="0"/>
              <a:t> and hall physiology 14</a:t>
            </a:r>
            <a:r>
              <a:rPr lang="en-ID" baseline="30000" dirty="0"/>
              <a:t>th</a:t>
            </a:r>
            <a:r>
              <a:rPr lang="en-ID" dirty="0"/>
              <a:t> edition, 2020 </a:t>
            </a:r>
          </a:p>
        </p:txBody>
      </p:sp>
    </p:spTree>
    <p:extLst>
      <p:ext uri="{BB962C8B-B14F-4D97-AF65-F5344CB8AC3E}">
        <p14:creationId xmlns:p14="http://schemas.microsoft.com/office/powerpoint/2010/main" val="1979933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7E4C3-3617-3559-A886-FB9E8A105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D12DE-73B6-C932-EC4D-2C77760BC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661"/>
            <a:ext cx="10515600" cy="1325563"/>
          </a:xfrm>
        </p:spPr>
        <p:txBody>
          <a:bodyPr>
            <a:normAutofit fontScale="90000"/>
          </a:bodyPr>
          <a:lstStyle/>
          <a:p>
            <a:pPr marL="0" indent="0">
              <a:buNone/>
            </a:pPr>
            <a:r>
              <a:rPr lang="en-ID" sz="4400" b="1" dirty="0" err="1"/>
              <a:t>Tekanan</a:t>
            </a:r>
            <a:r>
              <a:rPr lang="en-ID" sz="4400" b="1" dirty="0"/>
              <a:t> Vena—</a:t>
            </a:r>
            <a:r>
              <a:rPr lang="en-ID" sz="4400" b="1" dirty="0" err="1"/>
              <a:t>Tekanan</a:t>
            </a:r>
            <a:r>
              <a:rPr lang="en-ID" sz="4400" b="1" dirty="0"/>
              <a:t> Atrium Kanan (</a:t>
            </a:r>
            <a:r>
              <a:rPr lang="en-ID" sz="4400" b="1" dirty="0" err="1"/>
              <a:t>Tekanan</a:t>
            </a:r>
            <a:r>
              <a:rPr lang="en-ID" sz="4400" b="1" dirty="0"/>
              <a:t> Vena Sentral) dan </a:t>
            </a:r>
            <a:r>
              <a:rPr lang="en-ID" sz="4400" b="1" dirty="0" err="1"/>
              <a:t>Tekanan</a:t>
            </a:r>
            <a:r>
              <a:rPr lang="en-ID" sz="4400" b="1" dirty="0"/>
              <a:t> Vena </a:t>
            </a:r>
            <a:r>
              <a:rPr lang="en-ID" sz="4400" b="1" dirty="0" err="1"/>
              <a:t>Perifer</a:t>
            </a:r>
            <a:endParaRPr lang="en-ID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6BAF1-4799-50AA-A0E0-792438494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8031"/>
            <a:ext cx="10515600" cy="44142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D" sz="2200" dirty="0"/>
              <a:t>Darah </a:t>
            </a:r>
            <a:r>
              <a:rPr lang="en-ID" sz="2200" dirty="0" err="1"/>
              <a:t>dari</a:t>
            </a:r>
            <a:r>
              <a:rPr lang="en-ID" sz="2200" dirty="0"/>
              <a:t> </a:t>
            </a:r>
            <a:r>
              <a:rPr lang="en-ID" sz="2200" dirty="0" err="1"/>
              <a:t>semua</a:t>
            </a:r>
            <a:r>
              <a:rPr lang="en-ID" sz="2200" dirty="0"/>
              <a:t> vena </a:t>
            </a:r>
            <a:r>
              <a:rPr lang="en-ID" sz="2200" dirty="0" err="1"/>
              <a:t>sistemik</a:t>
            </a:r>
            <a:r>
              <a:rPr lang="en-ID" sz="2200" dirty="0"/>
              <a:t> </a:t>
            </a:r>
            <a:r>
              <a:rPr lang="en-ID" sz="2200" dirty="0" err="1"/>
              <a:t>mengalir</a:t>
            </a:r>
            <a:r>
              <a:rPr lang="en-ID" sz="2200" dirty="0"/>
              <a:t> </a:t>
            </a:r>
            <a:r>
              <a:rPr lang="en-ID" sz="2200" dirty="0" err="1"/>
              <a:t>ke</a:t>
            </a:r>
            <a:r>
              <a:rPr lang="en-ID" sz="2200" dirty="0"/>
              <a:t> atrium </a:t>
            </a:r>
            <a:r>
              <a:rPr lang="en-ID" sz="2200" dirty="0" err="1"/>
              <a:t>kanan</a:t>
            </a:r>
            <a:r>
              <a:rPr lang="en-ID" sz="2200" dirty="0"/>
              <a:t> </a:t>
            </a:r>
            <a:r>
              <a:rPr lang="en-ID" sz="2200" dirty="0" err="1"/>
              <a:t>jantung</a:t>
            </a:r>
            <a:r>
              <a:rPr lang="en-ID" sz="2200" dirty="0"/>
              <a:t>. Oleh </a:t>
            </a:r>
            <a:r>
              <a:rPr lang="en-ID" sz="2200" dirty="0" err="1"/>
              <a:t>karena</a:t>
            </a:r>
            <a:r>
              <a:rPr lang="en-ID" sz="2200" dirty="0"/>
              <a:t> </a:t>
            </a:r>
            <a:r>
              <a:rPr lang="en-ID" sz="2200" dirty="0" err="1"/>
              <a:t>itu</a:t>
            </a:r>
            <a:r>
              <a:rPr lang="en-ID" sz="2200" dirty="0"/>
              <a:t>, </a:t>
            </a:r>
            <a:r>
              <a:rPr lang="en-ID" sz="2200" dirty="0" err="1"/>
              <a:t>tekanan</a:t>
            </a:r>
            <a:r>
              <a:rPr lang="en-ID" sz="2200" dirty="0"/>
              <a:t> di atrium </a:t>
            </a:r>
            <a:r>
              <a:rPr lang="en-ID" sz="2200" dirty="0" err="1"/>
              <a:t>kanan</a:t>
            </a:r>
            <a:r>
              <a:rPr lang="en-ID" sz="2200" dirty="0"/>
              <a:t> </a:t>
            </a:r>
            <a:r>
              <a:rPr lang="en-ID" sz="2200" dirty="0" err="1"/>
              <a:t>disebut</a:t>
            </a:r>
            <a:r>
              <a:rPr lang="en-ID" sz="2200" dirty="0"/>
              <a:t> </a:t>
            </a:r>
            <a:r>
              <a:rPr lang="en-ID" sz="2200" dirty="0" err="1"/>
              <a:t>tekanan</a:t>
            </a:r>
            <a:r>
              <a:rPr lang="en-ID" sz="2200" dirty="0"/>
              <a:t> vena </a:t>
            </a:r>
            <a:r>
              <a:rPr lang="en-ID" sz="2200" dirty="0" err="1"/>
              <a:t>sentral</a:t>
            </a:r>
            <a:r>
              <a:rPr lang="en-ID" sz="2200" dirty="0"/>
              <a:t> </a:t>
            </a:r>
            <a:r>
              <a:rPr lang="en-ID" sz="2200" i="1" dirty="0"/>
              <a:t>(central venous pressure</a:t>
            </a:r>
            <a:r>
              <a:rPr lang="en-ID" sz="2200" dirty="0"/>
              <a:t>/CVC).</a:t>
            </a:r>
          </a:p>
          <a:p>
            <a:pPr marL="0" indent="0">
              <a:buNone/>
            </a:pPr>
            <a:r>
              <a:rPr lang="en-ID" sz="2200" dirty="0" err="1"/>
              <a:t>Tekanan</a:t>
            </a:r>
            <a:r>
              <a:rPr lang="en-ID" sz="2200" dirty="0"/>
              <a:t> atrium </a:t>
            </a:r>
            <a:r>
              <a:rPr lang="en-ID" sz="2200" dirty="0" err="1"/>
              <a:t>kanan</a:t>
            </a:r>
            <a:r>
              <a:rPr lang="en-ID" sz="2200" dirty="0"/>
              <a:t> </a:t>
            </a:r>
            <a:r>
              <a:rPr lang="en-ID" sz="2200" dirty="0" err="1"/>
              <a:t>diatur</a:t>
            </a:r>
            <a:r>
              <a:rPr lang="en-ID" sz="2200" dirty="0"/>
              <a:t> oleh </a:t>
            </a:r>
            <a:r>
              <a:rPr lang="en-ID" sz="2200" dirty="0" err="1"/>
              <a:t>keseimbangan</a:t>
            </a:r>
            <a:r>
              <a:rPr lang="en-ID" sz="2200" dirty="0"/>
              <a:t> </a:t>
            </a:r>
            <a:r>
              <a:rPr lang="en-ID" sz="2200" dirty="0" err="1"/>
              <a:t>antara</a:t>
            </a:r>
            <a:r>
              <a:rPr lang="en-ID" sz="2200" dirty="0"/>
              <a:t>: (1) </a:t>
            </a:r>
            <a:r>
              <a:rPr lang="en-ID" sz="2200" dirty="0" err="1"/>
              <a:t>kemampuan</a:t>
            </a:r>
            <a:r>
              <a:rPr lang="en-ID" sz="2200" dirty="0"/>
              <a:t> </a:t>
            </a:r>
            <a:r>
              <a:rPr lang="en-ID" sz="2200" dirty="0" err="1"/>
              <a:t>jantung</a:t>
            </a:r>
            <a:r>
              <a:rPr lang="en-ID" sz="2200" dirty="0"/>
              <a:t> </a:t>
            </a:r>
            <a:r>
              <a:rPr lang="en-ID" sz="2200" dirty="0" err="1"/>
              <a:t>untuk</a:t>
            </a:r>
            <a:r>
              <a:rPr lang="en-ID" sz="2200" dirty="0"/>
              <a:t> </a:t>
            </a:r>
            <a:r>
              <a:rPr lang="en-ID" sz="2200" dirty="0" err="1"/>
              <a:t>memompa</a:t>
            </a:r>
            <a:r>
              <a:rPr lang="en-ID" sz="2200" dirty="0"/>
              <a:t> </a:t>
            </a:r>
            <a:r>
              <a:rPr lang="en-ID" sz="2200" dirty="0" err="1"/>
              <a:t>darah</a:t>
            </a:r>
            <a:r>
              <a:rPr lang="en-ID" sz="2200" dirty="0"/>
              <a:t> </a:t>
            </a:r>
            <a:r>
              <a:rPr lang="en-ID" sz="2200" dirty="0" err="1"/>
              <a:t>keluar</a:t>
            </a:r>
            <a:r>
              <a:rPr lang="en-ID" sz="2200" dirty="0"/>
              <a:t> </a:t>
            </a:r>
            <a:r>
              <a:rPr lang="en-ID" sz="2200" dirty="0" err="1"/>
              <a:t>dari</a:t>
            </a:r>
            <a:r>
              <a:rPr lang="en-ID" sz="2200" dirty="0"/>
              <a:t> atrium </a:t>
            </a:r>
            <a:r>
              <a:rPr lang="en-ID" sz="2200" dirty="0" err="1"/>
              <a:t>kanan</a:t>
            </a:r>
            <a:r>
              <a:rPr lang="en-ID" sz="2200" dirty="0"/>
              <a:t> dan </a:t>
            </a:r>
            <a:r>
              <a:rPr lang="en-ID" sz="2200" dirty="0" err="1"/>
              <a:t>ventrikel</a:t>
            </a:r>
            <a:r>
              <a:rPr lang="en-ID" sz="2200" dirty="0"/>
              <a:t> </a:t>
            </a:r>
            <a:r>
              <a:rPr lang="en-ID" sz="2200" dirty="0" err="1"/>
              <a:t>ke</a:t>
            </a:r>
            <a:r>
              <a:rPr lang="en-ID" sz="2200" dirty="0"/>
              <a:t> </a:t>
            </a:r>
            <a:r>
              <a:rPr lang="en-ID" sz="2200" dirty="0" err="1"/>
              <a:t>paru-paru</a:t>
            </a:r>
            <a:r>
              <a:rPr lang="en-ID" sz="2200" dirty="0"/>
              <a:t> dan (2) </a:t>
            </a:r>
            <a:r>
              <a:rPr lang="en-ID" sz="2200" dirty="0" err="1"/>
              <a:t>kecenderungan</a:t>
            </a:r>
            <a:r>
              <a:rPr lang="en-ID" sz="2200" dirty="0"/>
              <a:t> </a:t>
            </a:r>
            <a:r>
              <a:rPr lang="en-ID" sz="2200" dirty="0" err="1"/>
              <a:t>darah</a:t>
            </a:r>
            <a:r>
              <a:rPr lang="en-ID" sz="2200" dirty="0"/>
              <a:t> </a:t>
            </a:r>
            <a:r>
              <a:rPr lang="en-ID" sz="2200" dirty="0" err="1"/>
              <a:t>mengalir</a:t>
            </a:r>
            <a:r>
              <a:rPr lang="en-ID" sz="2200" dirty="0"/>
              <a:t> </a:t>
            </a:r>
            <a:r>
              <a:rPr lang="en-ID" sz="2200" dirty="0" err="1"/>
              <a:t>dari</a:t>
            </a:r>
            <a:r>
              <a:rPr lang="en-ID" sz="2200" dirty="0"/>
              <a:t> vena </a:t>
            </a:r>
            <a:r>
              <a:rPr lang="en-ID" sz="2200" dirty="0" err="1"/>
              <a:t>perifer</a:t>
            </a:r>
            <a:r>
              <a:rPr lang="en-ID" sz="2200" dirty="0"/>
              <a:t> </a:t>
            </a:r>
            <a:r>
              <a:rPr lang="en-ID" sz="2200" dirty="0" err="1"/>
              <a:t>ke</a:t>
            </a:r>
            <a:r>
              <a:rPr lang="en-ID" sz="2200" dirty="0"/>
              <a:t> atrium </a:t>
            </a:r>
            <a:r>
              <a:rPr lang="en-ID" sz="2200" dirty="0" err="1"/>
              <a:t>kanan</a:t>
            </a:r>
            <a:r>
              <a:rPr lang="en-ID" sz="2200" dirty="0"/>
              <a:t>. Jika </a:t>
            </a:r>
            <a:r>
              <a:rPr lang="en-ID" sz="2200" dirty="0" err="1"/>
              <a:t>jantung</a:t>
            </a:r>
            <a:r>
              <a:rPr lang="en-ID" sz="2200" dirty="0"/>
              <a:t> </a:t>
            </a:r>
            <a:r>
              <a:rPr lang="en-ID" sz="2200" dirty="0" err="1"/>
              <a:t>kanan</a:t>
            </a:r>
            <a:r>
              <a:rPr lang="en-ID" sz="2200" dirty="0"/>
              <a:t> </a:t>
            </a:r>
            <a:r>
              <a:rPr lang="en-ID" sz="2200" dirty="0" err="1"/>
              <a:t>memompa</a:t>
            </a:r>
            <a:r>
              <a:rPr lang="en-ID" sz="2200" dirty="0"/>
              <a:t> </a:t>
            </a:r>
            <a:r>
              <a:rPr lang="en-ID" sz="2200" dirty="0" err="1"/>
              <a:t>dengan</a:t>
            </a:r>
            <a:r>
              <a:rPr lang="en-ID" sz="2200" dirty="0"/>
              <a:t> </a:t>
            </a:r>
            <a:r>
              <a:rPr lang="en-ID" sz="2200" dirty="0" err="1"/>
              <a:t>kuat</a:t>
            </a:r>
            <a:r>
              <a:rPr lang="en-ID" sz="2200" dirty="0"/>
              <a:t>, </a:t>
            </a:r>
            <a:r>
              <a:rPr lang="en-ID" sz="2200" dirty="0" err="1"/>
              <a:t>tekanan</a:t>
            </a:r>
            <a:r>
              <a:rPr lang="en-ID" sz="2200" dirty="0"/>
              <a:t> atrium </a:t>
            </a:r>
            <a:r>
              <a:rPr lang="en-ID" sz="2200" dirty="0" err="1"/>
              <a:t>kanan</a:t>
            </a:r>
            <a:r>
              <a:rPr lang="en-ID" sz="2200" dirty="0"/>
              <a:t> </a:t>
            </a:r>
            <a:r>
              <a:rPr lang="en-ID" sz="2200" dirty="0" err="1"/>
              <a:t>menurun</a:t>
            </a:r>
            <a:r>
              <a:rPr lang="en-ID" sz="2200" dirty="0"/>
              <a:t>. </a:t>
            </a:r>
            <a:r>
              <a:rPr lang="en-ID" sz="2200" dirty="0" err="1"/>
              <a:t>Sebaliknya</a:t>
            </a:r>
            <a:r>
              <a:rPr lang="en-ID" sz="2200" dirty="0"/>
              <a:t>, </a:t>
            </a:r>
            <a:r>
              <a:rPr lang="en-ID" sz="2200" dirty="0" err="1"/>
              <a:t>kelemahan</a:t>
            </a:r>
            <a:r>
              <a:rPr lang="en-ID" sz="2200" dirty="0"/>
              <a:t> </a:t>
            </a:r>
            <a:r>
              <a:rPr lang="en-ID" sz="2200" dirty="0" err="1"/>
              <a:t>jantung</a:t>
            </a:r>
            <a:r>
              <a:rPr lang="en-ID" sz="2200" dirty="0"/>
              <a:t> </a:t>
            </a:r>
            <a:r>
              <a:rPr lang="en-ID" sz="2200" dirty="0" err="1"/>
              <a:t>meningkatkan</a:t>
            </a:r>
            <a:r>
              <a:rPr lang="en-ID" sz="2200" dirty="0"/>
              <a:t> </a:t>
            </a:r>
            <a:r>
              <a:rPr lang="en-ID" sz="2200" dirty="0" err="1"/>
              <a:t>tekanan</a:t>
            </a:r>
            <a:r>
              <a:rPr lang="en-ID" sz="2200" dirty="0"/>
              <a:t> atrium </a:t>
            </a:r>
            <a:r>
              <a:rPr lang="en-ID" sz="2200" dirty="0" err="1"/>
              <a:t>kanan</a:t>
            </a:r>
            <a:r>
              <a:rPr lang="en-ID" sz="2200" dirty="0"/>
              <a:t>. </a:t>
            </a:r>
            <a:r>
              <a:rPr lang="en-ID" sz="2200" dirty="0" err="1"/>
              <a:t>Selain</a:t>
            </a:r>
            <a:r>
              <a:rPr lang="en-ID" sz="2200" dirty="0"/>
              <a:t> </a:t>
            </a:r>
            <a:r>
              <a:rPr lang="en-ID" sz="2200" dirty="0" err="1"/>
              <a:t>itu</a:t>
            </a:r>
            <a:r>
              <a:rPr lang="en-ID" sz="2200" dirty="0"/>
              <a:t>, </a:t>
            </a:r>
            <a:r>
              <a:rPr lang="en-ID" sz="2200" dirty="0" err="1"/>
              <a:t>efek</a:t>
            </a:r>
            <a:r>
              <a:rPr lang="en-ID" sz="2200" dirty="0"/>
              <a:t> </a:t>
            </a:r>
            <a:r>
              <a:rPr lang="en-ID" sz="2200" dirty="0" err="1"/>
              <a:t>apa</a:t>
            </a:r>
            <a:r>
              <a:rPr lang="en-ID" sz="2200" dirty="0"/>
              <a:t> pun yang </a:t>
            </a:r>
            <a:r>
              <a:rPr lang="en-ID" sz="2200" dirty="0" err="1"/>
              <a:t>menyebabkan</a:t>
            </a:r>
            <a:r>
              <a:rPr lang="en-ID" sz="2200" dirty="0"/>
              <a:t> </a:t>
            </a:r>
            <a:r>
              <a:rPr lang="en-ID" sz="2200" dirty="0" err="1"/>
              <a:t>aliran</a:t>
            </a:r>
            <a:r>
              <a:rPr lang="en-ID" sz="2200" dirty="0"/>
              <a:t> </a:t>
            </a:r>
            <a:r>
              <a:rPr lang="en-ID" sz="2200" dirty="0" err="1"/>
              <a:t>darah</a:t>
            </a:r>
            <a:r>
              <a:rPr lang="en-ID" sz="2200" dirty="0"/>
              <a:t> </a:t>
            </a:r>
            <a:r>
              <a:rPr lang="en-ID" sz="2200" dirty="0" err="1"/>
              <a:t>cepat</a:t>
            </a:r>
            <a:r>
              <a:rPr lang="en-ID" sz="2200" dirty="0"/>
              <a:t> </a:t>
            </a:r>
            <a:r>
              <a:rPr lang="en-ID" sz="2200" dirty="0" err="1"/>
              <a:t>ke</a:t>
            </a:r>
            <a:r>
              <a:rPr lang="en-ID" sz="2200" dirty="0"/>
              <a:t> atrium </a:t>
            </a:r>
            <a:r>
              <a:rPr lang="en-ID" sz="2200" dirty="0" err="1"/>
              <a:t>kanan</a:t>
            </a:r>
            <a:r>
              <a:rPr lang="en-ID" sz="2200" dirty="0"/>
              <a:t> </a:t>
            </a:r>
            <a:r>
              <a:rPr lang="en-ID" sz="2200" dirty="0" err="1"/>
              <a:t>dari</a:t>
            </a:r>
            <a:r>
              <a:rPr lang="en-ID" sz="2200" dirty="0"/>
              <a:t> vena </a:t>
            </a:r>
            <a:r>
              <a:rPr lang="en-ID" sz="2200" dirty="0" err="1"/>
              <a:t>perifer</a:t>
            </a:r>
            <a:r>
              <a:rPr lang="en-ID" sz="2200" dirty="0"/>
              <a:t> </a:t>
            </a:r>
            <a:r>
              <a:rPr lang="en-ID" sz="2200" dirty="0" err="1"/>
              <a:t>meningkatkan</a:t>
            </a:r>
            <a:r>
              <a:rPr lang="en-ID" sz="2200" dirty="0"/>
              <a:t> </a:t>
            </a:r>
            <a:r>
              <a:rPr lang="en-ID" sz="2200" dirty="0" err="1"/>
              <a:t>tekanan</a:t>
            </a:r>
            <a:r>
              <a:rPr lang="en-ID" sz="2200" dirty="0"/>
              <a:t> atrium </a:t>
            </a:r>
            <a:r>
              <a:rPr lang="en-ID" sz="2200" dirty="0" err="1"/>
              <a:t>kanan</a:t>
            </a:r>
            <a:r>
              <a:rPr lang="en-ID" sz="2200" dirty="0"/>
              <a:t>. </a:t>
            </a:r>
            <a:r>
              <a:rPr lang="en-ID" sz="2200" dirty="0" err="1"/>
              <a:t>Beberapa</a:t>
            </a:r>
            <a:r>
              <a:rPr lang="en-ID" sz="2200" dirty="0"/>
              <a:t> </a:t>
            </a:r>
            <a:r>
              <a:rPr lang="en-ID" sz="2200" dirty="0" err="1"/>
              <a:t>faktor</a:t>
            </a:r>
            <a:r>
              <a:rPr lang="en-ID" sz="2200" dirty="0"/>
              <a:t> yang </a:t>
            </a:r>
            <a:r>
              <a:rPr lang="en-ID" sz="2200" dirty="0" err="1"/>
              <a:t>dapat</a:t>
            </a:r>
            <a:r>
              <a:rPr lang="en-ID" sz="2200" dirty="0"/>
              <a:t> </a:t>
            </a:r>
            <a:r>
              <a:rPr lang="en-ID" sz="2200" dirty="0" err="1"/>
              <a:t>meningkatkan</a:t>
            </a:r>
            <a:r>
              <a:rPr lang="en-ID" sz="2200" dirty="0"/>
              <a:t> </a:t>
            </a:r>
            <a:r>
              <a:rPr lang="en-ID" sz="2200" dirty="0" err="1"/>
              <a:t>aliran</a:t>
            </a:r>
            <a:r>
              <a:rPr lang="en-ID" sz="2200" dirty="0"/>
              <a:t> </a:t>
            </a:r>
            <a:r>
              <a:rPr lang="en-ID" sz="2200" dirty="0" err="1"/>
              <a:t>balik</a:t>
            </a:r>
            <a:r>
              <a:rPr lang="en-ID" sz="2200" dirty="0"/>
              <a:t> vena </a:t>
            </a:r>
            <a:r>
              <a:rPr lang="en-ID" sz="2200" dirty="0" err="1"/>
              <a:t>ini</a:t>
            </a:r>
            <a:r>
              <a:rPr lang="en-ID" sz="2200" dirty="0"/>
              <a:t> dan </a:t>
            </a:r>
            <a:r>
              <a:rPr lang="en-ID" sz="2200" dirty="0" err="1"/>
              <a:t>dengan</a:t>
            </a:r>
            <a:r>
              <a:rPr lang="en-ID" sz="2200" dirty="0"/>
              <a:t> </a:t>
            </a:r>
            <a:r>
              <a:rPr lang="en-ID" sz="2200" dirty="0" err="1"/>
              <a:t>demikian</a:t>
            </a:r>
            <a:r>
              <a:rPr lang="en-ID" sz="2200" dirty="0"/>
              <a:t> </a:t>
            </a:r>
            <a:r>
              <a:rPr lang="en-ID" sz="2200" dirty="0" err="1"/>
              <a:t>meningkatkan</a:t>
            </a:r>
            <a:r>
              <a:rPr lang="en-ID" sz="2200" dirty="0"/>
              <a:t> </a:t>
            </a:r>
            <a:r>
              <a:rPr lang="en-ID" sz="2200" dirty="0" err="1"/>
              <a:t>tekanan</a:t>
            </a:r>
            <a:r>
              <a:rPr lang="en-ID" sz="2200" dirty="0"/>
              <a:t> atrium </a:t>
            </a:r>
            <a:r>
              <a:rPr lang="en-ID" sz="2200" dirty="0" err="1"/>
              <a:t>kanan</a:t>
            </a:r>
            <a:r>
              <a:rPr lang="en-ID" sz="2200" dirty="0"/>
              <a:t> </a:t>
            </a:r>
            <a:r>
              <a:rPr lang="en-ID" sz="2200" dirty="0" err="1"/>
              <a:t>adalah</a:t>
            </a:r>
            <a:r>
              <a:rPr lang="en-ID" sz="2200" dirty="0"/>
              <a:t> </a:t>
            </a:r>
            <a:r>
              <a:rPr lang="en-ID" sz="2200" dirty="0" err="1"/>
              <a:t>sebagai</a:t>
            </a:r>
            <a:r>
              <a:rPr lang="en-ID" sz="2200" dirty="0"/>
              <a:t> </a:t>
            </a:r>
            <a:r>
              <a:rPr lang="en-ID" sz="2200" dirty="0" err="1"/>
              <a:t>berikut</a:t>
            </a:r>
            <a:r>
              <a:rPr lang="en-ID" sz="2200" dirty="0"/>
              <a:t>: (1) </a:t>
            </a:r>
            <a:r>
              <a:rPr lang="en-ID" sz="2200" dirty="0" err="1"/>
              <a:t>peningkatan</a:t>
            </a:r>
            <a:r>
              <a:rPr lang="en-ID" sz="2200" dirty="0"/>
              <a:t> volume </a:t>
            </a:r>
            <a:r>
              <a:rPr lang="en-ID" sz="2200" dirty="0" err="1"/>
              <a:t>darah</a:t>
            </a:r>
            <a:r>
              <a:rPr lang="en-ID" sz="2200" dirty="0"/>
              <a:t>; (2) </a:t>
            </a:r>
            <a:r>
              <a:rPr lang="en-ID" sz="2200" dirty="0" err="1"/>
              <a:t>peningkatan</a:t>
            </a:r>
            <a:r>
              <a:rPr lang="en-ID" sz="2200" dirty="0"/>
              <a:t> tonus </a:t>
            </a:r>
            <a:r>
              <a:rPr lang="en-ID" sz="2200" dirty="0" err="1"/>
              <a:t>pembuluh</a:t>
            </a:r>
            <a:r>
              <a:rPr lang="en-ID" sz="2200" dirty="0"/>
              <a:t> </a:t>
            </a:r>
            <a:r>
              <a:rPr lang="en-ID" sz="2200" dirty="0" err="1"/>
              <a:t>darah</a:t>
            </a:r>
            <a:r>
              <a:rPr lang="en-ID" sz="2200" dirty="0"/>
              <a:t> </a:t>
            </a:r>
            <a:r>
              <a:rPr lang="en-ID" sz="2200" dirty="0" err="1"/>
              <a:t>besar</a:t>
            </a:r>
            <a:r>
              <a:rPr lang="en-ID" sz="2200" dirty="0"/>
              <a:t> di </a:t>
            </a:r>
            <a:r>
              <a:rPr lang="en-ID" sz="2200" dirty="0" err="1"/>
              <a:t>seluruh</a:t>
            </a:r>
            <a:r>
              <a:rPr lang="en-ID" sz="2200" dirty="0"/>
              <a:t> </a:t>
            </a:r>
            <a:r>
              <a:rPr lang="en-ID" sz="2200" dirty="0" err="1"/>
              <a:t>tubuh</a:t>
            </a:r>
            <a:r>
              <a:rPr lang="en-ID" sz="2200" dirty="0"/>
              <a:t> </a:t>
            </a:r>
            <a:r>
              <a:rPr lang="en-ID" sz="2200" dirty="0" err="1"/>
              <a:t>dengan</a:t>
            </a:r>
            <a:r>
              <a:rPr lang="en-ID" sz="2200" dirty="0"/>
              <a:t> </a:t>
            </a:r>
            <a:r>
              <a:rPr lang="en-ID" sz="2200" dirty="0" err="1"/>
              <a:t>akibat</a:t>
            </a:r>
            <a:r>
              <a:rPr lang="en-ID" sz="2200" dirty="0"/>
              <a:t> </a:t>
            </a:r>
            <a:r>
              <a:rPr lang="en-ID" sz="2200" dirty="0" err="1"/>
              <a:t>peningkatan</a:t>
            </a:r>
            <a:r>
              <a:rPr lang="en-ID" sz="2200" dirty="0"/>
              <a:t> </a:t>
            </a:r>
            <a:r>
              <a:rPr lang="en-ID" sz="2200" dirty="0" err="1"/>
              <a:t>tekanan</a:t>
            </a:r>
            <a:r>
              <a:rPr lang="en-ID" sz="2200" dirty="0"/>
              <a:t> vena </a:t>
            </a:r>
            <a:r>
              <a:rPr lang="en-ID" sz="2200" dirty="0" err="1"/>
              <a:t>perifer</a:t>
            </a:r>
            <a:r>
              <a:rPr lang="en-ID" sz="2200" dirty="0"/>
              <a:t>; dan (3) </a:t>
            </a:r>
            <a:r>
              <a:rPr lang="en-ID" sz="2200" dirty="0" err="1"/>
              <a:t>pelebaran</a:t>
            </a:r>
            <a:r>
              <a:rPr lang="en-ID" sz="2200" dirty="0"/>
              <a:t> </a:t>
            </a:r>
            <a:r>
              <a:rPr lang="en-ID" sz="2200" dirty="0" err="1"/>
              <a:t>arteriol</a:t>
            </a:r>
            <a:r>
              <a:rPr lang="en-ID" sz="2200" dirty="0"/>
              <a:t>, yang </a:t>
            </a:r>
            <a:r>
              <a:rPr lang="en-ID" sz="2200" dirty="0" err="1"/>
              <a:t>menurunkan</a:t>
            </a:r>
            <a:r>
              <a:rPr lang="en-ID" sz="2200" dirty="0"/>
              <a:t> </a:t>
            </a:r>
            <a:r>
              <a:rPr lang="en-ID" sz="2200" dirty="0" err="1"/>
              <a:t>resistensi</a:t>
            </a:r>
            <a:r>
              <a:rPr lang="en-ID" sz="2200" dirty="0"/>
              <a:t> </a:t>
            </a:r>
            <a:r>
              <a:rPr lang="en-ID" sz="2200" dirty="0" err="1"/>
              <a:t>perifer</a:t>
            </a:r>
            <a:r>
              <a:rPr lang="en-ID" sz="2200" dirty="0"/>
              <a:t> dan </a:t>
            </a:r>
            <a:r>
              <a:rPr lang="en-ID" sz="2200" dirty="0" err="1"/>
              <a:t>memungkinkan</a:t>
            </a:r>
            <a:r>
              <a:rPr lang="en-ID" sz="2200" dirty="0"/>
              <a:t> </a:t>
            </a:r>
            <a:r>
              <a:rPr lang="en-ID" sz="2200" dirty="0" err="1"/>
              <a:t>aliran</a:t>
            </a:r>
            <a:r>
              <a:rPr lang="en-ID" sz="2200" dirty="0"/>
              <a:t> </a:t>
            </a:r>
            <a:r>
              <a:rPr lang="en-ID" sz="2200" dirty="0" err="1"/>
              <a:t>darah</a:t>
            </a:r>
            <a:r>
              <a:rPr lang="en-ID" sz="2200" dirty="0"/>
              <a:t> </a:t>
            </a:r>
            <a:r>
              <a:rPr lang="en-ID" sz="2200" dirty="0" err="1"/>
              <a:t>cepat</a:t>
            </a:r>
            <a:r>
              <a:rPr lang="en-ID" sz="2200" dirty="0"/>
              <a:t> </a:t>
            </a:r>
            <a:r>
              <a:rPr lang="en-ID" sz="2200" dirty="0" err="1"/>
              <a:t>dari</a:t>
            </a:r>
            <a:r>
              <a:rPr lang="en-ID" sz="2200" dirty="0"/>
              <a:t> </a:t>
            </a:r>
            <a:r>
              <a:rPr lang="en-ID" sz="2200" dirty="0" err="1"/>
              <a:t>arteri</a:t>
            </a:r>
            <a:r>
              <a:rPr lang="en-ID" sz="2200" dirty="0"/>
              <a:t> </a:t>
            </a:r>
            <a:r>
              <a:rPr lang="en-ID" sz="2200" dirty="0" err="1"/>
              <a:t>ke</a:t>
            </a:r>
            <a:r>
              <a:rPr lang="en-ID" sz="2200" dirty="0"/>
              <a:t> vena.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042222-747C-FAB6-0F5E-6EBAE636825A}"/>
              </a:ext>
            </a:extLst>
          </p:cNvPr>
          <p:cNvSpPr txBox="1"/>
          <p:nvPr/>
        </p:nvSpPr>
        <p:spPr>
          <a:xfrm>
            <a:off x="225532" y="6311900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D" dirty="0" err="1"/>
              <a:t>Sumber</a:t>
            </a:r>
            <a:r>
              <a:rPr lang="en-ID" dirty="0"/>
              <a:t>: </a:t>
            </a:r>
            <a:r>
              <a:rPr lang="en-ID" dirty="0" err="1"/>
              <a:t>guyton</a:t>
            </a:r>
            <a:r>
              <a:rPr lang="en-ID" dirty="0"/>
              <a:t> and hall physiology 14</a:t>
            </a:r>
            <a:r>
              <a:rPr lang="en-ID" baseline="30000" dirty="0"/>
              <a:t>th</a:t>
            </a:r>
            <a:r>
              <a:rPr lang="en-ID" dirty="0"/>
              <a:t> edition, 2020 </a:t>
            </a:r>
          </a:p>
        </p:txBody>
      </p:sp>
    </p:spTree>
    <p:extLst>
      <p:ext uri="{BB962C8B-B14F-4D97-AF65-F5344CB8AC3E}">
        <p14:creationId xmlns:p14="http://schemas.microsoft.com/office/powerpoint/2010/main" val="42452394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7C3EF-9D64-E7F9-0C79-929A280DB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7D7D6-69DB-78AB-68B7-8BAAF09BB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661"/>
            <a:ext cx="10515600" cy="1325563"/>
          </a:xfrm>
        </p:spPr>
        <p:txBody>
          <a:bodyPr>
            <a:normAutofit fontScale="90000"/>
          </a:bodyPr>
          <a:lstStyle/>
          <a:p>
            <a:pPr marL="0" indent="0">
              <a:buNone/>
            </a:pPr>
            <a:r>
              <a:rPr lang="en-ID" sz="4400" b="1" dirty="0" err="1"/>
              <a:t>Tekanan</a:t>
            </a:r>
            <a:r>
              <a:rPr lang="en-ID" sz="4400" b="1" dirty="0"/>
              <a:t> Vena—</a:t>
            </a:r>
            <a:r>
              <a:rPr lang="en-ID" sz="4400" b="1" dirty="0" err="1"/>
              <a:t>Tekanan</a:t>
            </a:r>
            <a:r>
              <a:rPr lang="en-ID" sz="4400" b="1" dirty="0"/>
              <a:t> Atrium Kanan (</a:t>
            </a:r>
            <a:r>
              <a:rPr lang="en-ID" sz="4400" b="1" dirty="0" err="1"/>
              <a:t>Tekanan</a:t>
            </a:r>
            <a:r>
              <a:rPr lang="en-ID" sz="4400" b="1" dirty="0"/>
              <a:t> Vena Sentral) dan </a:t>
            </a:r>
            <a:r>
              <a:rPr lang="en-ID" sz="4400" b="1" dirty="0" err="1"/>
              <a:t>Tekanan</a:t>
            </a:r>
            <a:r>
              <a:rPr lang="en-ID" sz="4400" b="1" dirty="0"/>
              <a:t> Vena </a:t>
            </a:r>
            <a:r>
              <a:rPr lang="en-ID" sz="4400" b="1" dirty="0" err="1"/>
              <a:t>Perifer</a:t>
            </a:r>
            <a:endParaRPr lang="en-ID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5D29B-F808-E83A-CD11-417D30288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8031"/>
            <a:ext cx="10515600" cy="44142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D" sz="2000" dirty="0" err="1"/>
              <a:t>Faktor</a:t>
            </a:r>
            <a:r>
              <a:rPr lang="en-ID" sz="2000" dirty="0"/>
              <a:t> yang </a:t>
            </a:r>
            <a:r>
              <a:rPr lang="en-ID" sz="2000" dirty="0" err="1"/>
              <a:t>sama</a:t>
            </a:r>
            <a:r>
              <a:rPr lang="en-ID" sz="2000" dirty="0"/>
              <a:t> yang </a:t>
            </a:r>
            <a:r>
              <a:rPr lang="en-ID" sz="2000" dirty="0" err="1"/>
              <a:t>mengatur</a:t>
            </a:r>
            <a:r>
              <a:rPr lang="en-ID" sz="2000" dirty="0"/>
              <a:t> </a:t>
            </a:r>
            <a:r>
              <a:rPr lang="en-ID" sz="2000" dirty="0" err="1"/>
              <a:t>tekanan</a:t>
            </a:r>
            <a:r>
              <a:rPr lang="en-ID" sz="2000" dirty="0"/>
              <a:t> atrium </a:t>
            </a:r>
            <a:r>
              <a:rPr lang="en-ID" sz="2000" dirty="0" err="1"/>
              <a:t>kanan</a:t>
            </a:r>
            <a:r>
              <a:rPr lang="en-ID" sz="2000" dirty="0"/>
              <a:t> juga </a:t>
            </a:r>
            <a:r>
              <a:rPr lang="en-ID" sz="2000" dirty="0" err="1"/>
              <a:t>berkontribusi</a:t>
            </a:r>
            <a:r>
              <a:rPr lang="en-ID" sz="2000" dirty="0"/>
              <a:t> pada </a:t>
            </a:r>
            <a:r>
              <a:rPr lang="en-ID" sz="2000" dirty="0" err="1"/>
              <a:t>pengaturan</a:t>
            </a:r>
            <a:r>
              <a:rPr lang="en-ID" sz="2000" dirty="0"/>
              <a:t> </a:t>
            </a:r>
            <a:r>
              <a:rPr lang="en-ID" sz="2000" i="1" dirty="0"/>
              <a:t>cardiac output </a:t>
            </a:r>
            <a:r>
              <a:rPr lang="en-ID" sz="2000" dirty="0"/>
              <a:t>(CO) </a:t>
            </a:r>
            <a:r>
              <a:rPr lang="en-ID" sz="2000" dirty="0" err="1"/>
              <a:t>karena</a:t>
            </a:r>
            <a:r>
              <a:rPr lang="en-ID" sz="2000" dirty="0"/>
              <a:t> </a:t>
            </a:r>
            <a:r>
              <a:rPr lang="en-ID" sz="2000" dirty="0" err="1"/>
              <a:t>jumlah</a:t>
            </a:r>
            <a:r>
              <a:rPr lang="en-ID" sz="2000" dirty="0"/>
              <a:t> </a:t>
            </a:r>
            <a:r>
              <a:rPr lang="en-ID" sz="2000" dirty="0" err="1"/>
              <a:t>darah</a:t>
            </a:r>
            <a:r>
              <a:rPr lang="en-ID" sz="2000" dirty="0"/>
              <a:t> yang </a:t>
            </a:r>
            <a:r>
              <a:rPr lang="en-ID" sz="2000" dirty="0" err="1"/>
              <a:t>dipompa</a:t>
            </a:r>
            <a:r>
              <a:rPr lang="en-ID" sz="2000" dirty="0"/>
              <a:t> oleh </a:t>
            </a:r>
            <a:r>
              <a:rPr lang="en-ID" sz="2000" dirty="0" err="1"/>
              <a:t>jantung</a:t>
            </a:r>
            <a:r>
              <a:rPr lang="en-ID" sz="2000" dirty="0"/>
              <a:t> </a:t>
            </a:r>
            <a:r>
              <a:rPr lang="en-ID" sz="2000" dirty="0" err="1"/>
              <a:t>bergantung</a:t>
            </a:r>
            <a:r>
              <a:rPr lang="en-ID" sz="2000" dirty="0"/>
              <a:t> pada </a:t>
            </a:r>
            <a:r>
              <a:rPr lang="en-ID" sz="2000" dirty="0" err="1"/>
              <a:t>kemampuan</a:t>
            </a:r>
            <a:r>
              <a:rPr lang="en-ID" sz="2000" dirty="0"/>
              <a:t> </a:t>
            </a:r>
            <a:r>
              <a:rPr lang="en-ID" sz="2000" dirty="0" err="1"/>
              <a:t>jantung</a:t>
            </a:r>
            <a:r>
              <a:rPr lang="en-ID" sz="2000" dirty="0"/>
              <a:t> </a:t>
            </a:r>
            <a:r>
              <a:rPr lang="en-ID" sz="2000" dirty="0" err="1"/>
              <a:t>untuk</a:t>
            </a:r>
            <a:r>
              <a:rPr lang="en-ID" sz="2000" dirty="0"/>
              <a:t> </a:t>
            </a:r>
            <a:r>
              <a:rPr lang="en-ID" sz="2000" dirty="0" err="1"/>
              <a:t>memompa</a:t>
            </a:r>
            <a:r>
              <a:rPr lang="en-ID" sz="2000" dirty="0"/>
              <a:t> dan </a:t>
            </a:r>
            <a:r>
              <a:rPr lang="en-ID" sz="2000" dirty="0" err="1"/>
              <a:t>kecenderungan</a:t>
            </a:r>
            <a:r>
              <a:rPr lang="en-ID" sz="2000" dirty="0"/>
              <a:t> </a:t>
            </a:r>
            <a:r>
              <a:rPr lang="en-ID" sz="2000" dirty="0" err="1"/>
              <a:t>darah</a:t>
            </a:r>
            <a:r>
              <a:rPr lang="en-ID" sz="2000" dirty="0"/>
              <a:t> </a:t>
            </a:r>
            <a:r>
              <a:rPr lang="en-ID" sz="2000" dirty="0" err="1"/>
              <a:t>untuk</a:t>
            </a:r>
            <a:r>
              <a:rPr lang="en-ID" sz="2000" dirty="0"/>
              <a:t> </a:t>
            </a:r>
            <a:r>
              <a:rPr lang="en-ID" sz="2000" dirty="0" err="1"/>
              <a:t>mengalir</a:t>
            </a:r>
            <a:r>
              <a:rPr lang="en-ID" sz="2000" dirty="0"/>
              <a:t> </a:t>
            </a:r>
            <a:r>
              <a:rPr lang="en-ID" sz="2000" dirty="0" err="1"/>
              <a:t>ke</a:t>
            </a:r>
            <a:r>
              <a:rPr lang="en-ID" sz="2000" dirty="0"/>
              <a:t> </a:t>
            </a:r>
            <a:r>
              <a:rPr lang="en-ID" sz="2000" dirty="0" err="1"/>
              <a:t>jantung</a:t>
            </a:r>
            <a:r>
              <a:rPr lang="en-ID" sz="2000" dirty="0"/>
              <a:t> </a:t>
            </a:r>
            <a:r>
              <a:rPr lang="en-ID" sz="2000" dirty="0" err="1"/>
              <a:t>dari</a:t>
            </a:r>
            <a:r>
              <a:rPr lang="en-ID" sz="2000" dirty="0"/>
              <a:t> </a:t>
            </a:r>
            <a:r>
              <a:rPr lang="en-ID" sz="2000" dirty="0" err="1"/>
              <a:t>pembuluh</a:t>
            </a:r>
            <a:r>
              <a:rPr lang="en-ID" sz="2000" dirty="0"/>
              <a:t> </a:t>
            </a:r>
            <a:r>
              <a:rPr lang="en-ID" sz="2000" dirty="0" err="1"/>
              <a:t>perifer</a:t>
            </a:r>
            <a:r>
              <a:rPr lang="en-ID" sz="2000" dirty="0"/>
              <a:t>. Oleh </a:t>
            </a:r>
            <a:r>
              <a:rPr lang="en-ID" sz="2000" dirty="0" err="1"/>
              <a:t>karena</a:t>
            </a:r>
            <a:r>
              <a:rPr lang="en-ID" sz="2000" dirty="0"/>
              <a:t> </a:t>
            </a:r>
            <a:r>
              <a:rPr lang="en-ID" sz="2000" dirty="0" err="1"/>
              <a:t>itu</a:t>
            </a:r>
            <a:r>
              <a:rPr lang="en-ID" sz="2000" dirty="0"/>
              <a:t>, </a:t>
            </a:r>
            <a:r>
              <a:rPr lang="en-ID" sz="2000" dirty="0" err="1"/>
              <a:t>kita</a:t>
            </a:r>
            <a:r>
              <a:rPr lang="en-ID" sz="2000" dirty="0"/>
              <a:t> </a:t>
            </a:r>
            <a:r>
              <a:rPr lang="en-ID" sz="2000" dirty="0" err="1"/>
              <a:t>akan</a:t>
            </a:r>
            <a:r>
              <a:rPr lang="en-ID" sz="2000" dirty="0"/>
              <a:t> </a:t>
            </a:r>
            <a:r>
              <a:rPr lang="en-ID" sz="2000" dirty="0" err="1"/>
              <a:t>membahas</a:t>
            </a:r>
            <a:r>
              <a:rPr lang="en-ID" sz="2000" dirty="0"/>
              <a:t> </a:t>
            </a:r>
            <a:r>
              <a:rPr lang="en-ID" sz="2000" dirty="0" err="1"/>
              <a:t>pengaturan</a:t>
            </a:r>
            <a:r>
              <a:rPr lang="en-ID" sz="2000" dirty="0"/>
              <a:t> </a:t>
            </a:r>
            <a:r>
              <a:rPr lang="en-ID" sz="2000" dirty="0" err="1"/>
              <a:t>tekanan</a:t>
            </a:r>
            <a:r>
              <a:rPr lang="en-ID" sz="2000" dirty="0"/>
              <a:t> atrium </a:t>
            </a:r>
            <a:r>
              <a:rPr lang="en-ID" sz="2000" dirty="0" err="1"/>
              <a:t>kanan</a:t>
            </a:r>
            <a:r>
              <a:rPr lang="en-ID" sz="2000" dirty="0"/>
              <a:t> </a:t>
            </a:r>
            <a:r>
              <a:rPr lang="en-ID" sz="2000" dirty="0" err="1"/>
              <a:t>secara</a:t>
            </a:r>
            <a:r>
              <a:rPr lang="en-ID" sz="2000" dirty="0"/>
              <a:t> </a:t>
            </a:r>
            <a:r>
              <a:rPr lang="en-ID" sz="2000" dirty="0" err="1"/>
              <a:t>lebih</a:t>
            </a:r>
            <a:r>
              <a:rPr lang="en-ID" sz="2000" dirty="0"/>
              <a:t> </a:t>
            </a:r>
            <a:r>
              <a:rPr lang="en-ID" sz="2000" dirty="0" err="1"/>
              <a:t>mendalam</a:t>
            </a:r>
            <a:r>
              <a:rPr lang="en-ID" sz="2000" dirty="0"/>
              <a:t> di chapter 20 </a:t>
            </a:r>
            <a:r>
              <a:rPr lang="en-ID" sz="2000" dirty="0" err="1"/>
              <a:t>sehubungan</a:t>
            </a:r>
            <a:r>
              <a:rPr lang="en-ID" sz="2000" dirty="0"/>
              <a:t> </a:t>
            </a:r>
            <a:r>
              <a:rPr lang="en-ID" sz="2000" dirty="0" err="1"/>
              <a:t>dengan</a:t>
            </a:r>
            <a:r>
              <a:rPr lang="en-ID" sz="2000" dirty="0"/>
              <a:t> </a:t>
            </a:r>
            <a:r>
              <a:rPr lang="en-ID" sz="2000" dirty="0" err="1"/>
              <a:t>pengaturan</a:t>
            </a:r>
            <a:r>
              <a:rPr lang="en-ID" sz="2000" dirty="0"/>
              <a:t> </a:t>
            </a:r>
            <a:r>
              <a:rPr lang="en-ID" sz="2000" i="1" dirty="0"/>
              <a:t>cardiac output</a:t>
            </a:r>
            <a:r>
              <a:rPr lang="en-ID" sz="2000" dirty="0"/>
              <a:t>.</a:t>
            </a:r>
          </a:p>
          <a:p>
            <a:pPr marL="0" indent="0">
              <a:buNone/>
            </a:pPr>
            <a:r>
              <a:rPr lang="en-ID" sz="2000" dirty="0" err="1"/>
              <a:t>Tekanan</a:t>
            </a:r>
            <a:r>
              <a:rPr lang="en-ID" sz="2000" dirty="0"/>
              <a:t> atrium </a:t>
            </a:r>
            <a:r>
              <a:rPr lang="en-ID" sz="2000" dirty="0" err="1"/>
              <a:t>kanan</a:t>
            </a:r>
            <a:r>
              <a:rPr lang="en-ID" sz="2000" dirty="0"/>
              <a:t> normal </a:t>
            </a:r>
            <a:r>
              <a:rPr lang="en-ID" sz="2000" dirty="0" err="1"/>
              <a:t>adalah</a:t>
            </a:r>
            <a:r>
              <a:rPr lang="en-ID" sz="2000" dirty="0"/>
              <a:t> </a:t>
            </a:r>
            <a:r>
              <a:rPr lang="en-ID" sz="2000" dirty="0" err="1"/>
              <a:t>sekitar</a:t>
            </a:r>
            <a:r>
              <a:rPr lang="en-ID" sz="2000" dirty="0"/>
              <a:t> 0 mm Hg, yang </a:t>
            </a:r>
            <a:r>
              <a:rPr lang="en-ID" sz="2000" dirty="0" err="1"/>
              <a:t>sama</a:t>
            </a:r>
            <a:r>
              <a:rPr lang="en-ID" sz="2000" dirty="0"/>
              <a:t> </a:t>
            </a:r>
            <a:r>
              <a:rPr lang="en-ID" sz="2000" dirty="0" err="1"/>
              <a:t>dengan</a:t>
            </a:r>
            <a:r>
              <a:rPr lang="en-ID" sz="2000" dirty="0"/>
              <a:t> </a:t>
            </a:r>
            <a:r>
              <a:rPr lang="en-ID" sz="2000" dirty="0" err="1"/>
              <a:t>tekanan</a:t>
            </a:r>
            <a:r>
              <a:rPr lang="en-ID" sz="2000" dirty="0"/>
              <a:t> </a:t>
            </a:r>
            <a:r>
              <a:rPr lang="en-ID" sz="2000" dirty="0" err="1"/>
              <a:t>atmosfer</a:t>
            </a:r>
            <a:r>
              <a:rPr lang="en-ID" sz="2000" dirty="0"/>
              <a:t> di </a:t>
            </a:r>
            <a:r>
              <a:rPr lang="en-ID" sz="2000" dirty="0" err="1"/>
              <a:t>sekitar</a:t>
            </a:r>
            <a:r>
              <a:rPr lang="en-ID" sz="2000" dirty="0"/>
              <a:t> </a:t>
            </a:r>
            <a:r>
              <a:rPr lang="en-ID" sz="2000" dirty="0" err="1"/>
              <a:t>tubuh</a:t>
            </a:r>
            <a:r>
              <a:rPr lang="en-ID" sz="2000" dirty="0"/>
              <a:t>. </a:t>
            </a:r>
            <a:r>
              <a:rPr lang="en-ID" sz="2000" dirty="0" err="1"/>
              <a:t>Tekanan</a:t>
            </a:r>
            <a:r>
              <a:rPr lang="en-ID" sz="2000" dirty="0"/>
              <a:t> </a:t>
            </a:r>
            <a:r>
              <a:rPr lang="en-ID" sz="2000" dirty="0" err="1"/>
              <a:t>ini</a:t>
            </a:r>
            <a:r>
              <a:rPr lang="en-ID" sz="2000" dirty="0"/>
              <a:t> </a:t>
            </a:r>
            <a:r>
              <a:rPr lang="en-ID" sz="2000" dirty="0" err="1"/>
              <a:t>dapat</a:t>
            </a:r>
            <a:r>
              <a:rPr lang="en-ID" sz="2000" dirty="0"/>
              <a:t> </a:t>
            </a:r>
            <a:r>
              <a:rPr lang="en-ID" sz="2000" dirty="0" err="1"/>
              <a:t>meningkat</a:t>
            </a:r>
            <a:r>
              <a:rPr lang="en-ID" sz="2000" dirty="0"/>
              <a:t> </a:t>
            </a:r>
            <a:r>
              <a:rPr lang="en-ID" sz="2000" dirty="0" err="1"/>
              <a:t>hingga</a:t>
            </a:r>
            <a:r>
              <a:rPr lang="en-ID" sz="2000" dirty="0"/>
              <a:t> 20-30 mm Hg </a:t>
            </a:r>
            <a:r>
              <a:rPr lang="en-ID" sz="2000" dirty="0" err="1"/>
              <a:t>dalam</a:t>
            </a:r>
            <a:r>
              <a:rPr lang="en-ID" sz="2000" dirty="0"/>
              <a:t> </a:t>
            </a:r>
            <a:r>
              <a:rPr lang="en-ID" sz="2000" dirty="0" err="1"/>
              <a:t>kondisi</a:t>
            </a:r>
            <a:r>
              <a:rPr lang="en-ID" sz="2000" dirty="0"/>
              <a:t> yang sangat </a:t>
            </a:r>
            <a:r>
              <a:rPr lang="en-ID" sz="2000" dirty="0" err="1"/>
              <a:t>tidak</a:t>
            </a:r>
            <a:r>
              <a:rPr lang="en-ID" sz="2000" dirty="0"/>
              <a:t> normal, </a:t>
            </a:r>
            <a:r>
              <a:rPr lang="en-ID" sz="2000" dirty="0" err="1"/>
              <a:t>seperti</a:t>
            </a:r>
            <a:r>
              <a:rPr lang="en-ID" sz="2000" dirty="0"/>
              <a:t> </a:t>
            </a:r>
            <a:r>
              <a:rPr lang="en-ID" sz="2000" dirty="0" err="1"/>
              <a:t>berikut</a:t>
            </a:r>
            <a:r>
              <a:rPr lang="en-ID" sz="2000" dirty="0"/>
              <a:t>: (1) </a:t>
            </a:r>
            <a:r>
              <a:rPr lang="en-ID" sz="2000" dirty="0" err="1"/>
              <a:t>gagal</a:t>
            </a:r>
            <a:r>
              <a:rPr lang="en-ID" sz="2000" dirty="0"/>
              <a:t> </a:t>
            </a:r>
            <a:r>
              <a:rPr lang="en-ID" sz="2000" dirty="0" err="1"/>
              <a:t>jantung</a:t>
            </a:r>
            <a:r>
              <a:rPr lang="en-ID" sz="2000" dirty="0"/>
              <a:t> </a:t>
            </a:r>
            <a:r>
              <a:rPr lang="en-ID" sz="2000" dirty="0" err="1"/>
              <a:t>serius</a:t>
            </a:r>
            <a:r>
              <a:rPr lang="en-ID" sz="2000" dirty="0"/>
              <a:t>; </a:t>
            </a:r>
            <a:r>
              <a:rPr lang="en-ID" sz="2000" dirty="0" err="1"/>
              <a:t>atau</a:t>
            </a:r>
            <a:r>
              <a:rPr lang="en-ID" sz="2000" dirty="0"/>
              <a:t> (2) </a:t>
            </a:r>
            <a:r>
              <a:rPr lang="en-ID" sz="2000" dirty="0" err="1"/>
              <a:t>setelah</a:t>
            </a:r>
            <a:r>
              <a:rPr lang="en-ID" sz="2000" dirty="0"/>
              <a:t> </a:t>
            </a:r>
            <a:r>
              <a:rPr lang="en-ID" sz="2000" dirty="0" err="1"/>
              <a:t>transfusi</a:t>
            </a:r>
            <a:r>
              <a:rPr lang="en-ID" sz="2000" dirty="0"/>
              <a:t> </a:t>
            </a:r>
            <a:r>
              <a:rPr lang="en-ID" sz="2000" dirty="0" err="1"/>
              <a:t>darah</a:t>
            </a:r>
            <a:r>
              <a:rPr lang="en-ID" sz="2000" dirty="0"/>
              <a:t> </a:t>
            </a:r>
            <a:r>
              <a:rPr lang="en-ID" sz="2000" dirty="0" err="1"/>
              <a:t>masif</a:t>
            </a:r>
            <a:r>
              <a:rPr lang="en-ID" sz="2000" dirty="0"/>
              <a:t>, yang sangat </a:t>
            </a:r>
            <a:r>
              <a:rPr lang="en-ID" sz="2000" dirty="0" err="1"/>
              <a:t>meningkatkan</a:t>
            </a:r>
            <a:r>
              <a:rPr lang="en-ID" sz="2000" dirty="0"/>
              <a:t> volume </a:t>
            </a:r>
            <a:r>
              <a:rPr lang="en-ID" sz="2000" dirty="0" err="1"/>
              <a:t>darah</a:t>
            </a:r>
            <a:r>
              <a:rPr lang="en-ID" sz="2000" dirty="0"/>
              <a:t> total dan </a:t>
            </a:r>
            <a:r>
              <a:rPr lang="en-ID" sz="2000" dirty="0" err="1"/>
              <a:t>menyebabkan</a:t>
            </a:r>
            <a:r>
              <a:rPr lang="en-ID" sz="2000" dirty="0"/>
              <a:t> </a:t>
            </a:r>
            <a:r>
              <a:rPr lang="en-ID" sz="2000" dirty="0" err="1"/>
              <a:t>sejumlah</a:t>
            </a:r>
            <a:r>
              <a:rPr lang="en-ID" sz="2000" dirty="0"/>
              <a:t> </a:t>
            </a:r>
            <a:r>
              <a:rPr lang="en-ID" sz="2000" dirty="0" err="1"/>
              <a:t>besar</a:t>
            </a:r>
            <a:r>
              <a:rPr lang="en-ID" sz="2000" dirty="0"/>
              <a:t> </a:t>
            </a:r>
            <a:r>
              <a:rPr lang="en-ID" sz="2000" dirty="0" err="1"/>
              <a:t>darah</a:t>
            </a:r>
            <a:r>
              <a:rPr lang="en-ID" sz="2000" dirty="0"/>
              <a:t> </a:t>
            </a:r>
            <a:r>
              <a:rPr lang="en-ID" sz="2000" dirty="0" err="1"/>
              <a:t>mencoba</a:t>
            </a:r>
            <a:r>
              <a:rPr lang="en-ID" sz="2000" dirty="0"/>
              <a:t> </a:t>
            </a:r>
            <a:r>
              <a:rPr lang="en-ID" sz="2000" dirty="0" err="1"/>
              <a:t>mengalir</a:t>
            </a:r>
            <a:r>
              <a:rPr lang="en-ID" sz="2000" dirty="0"/>
              <a:t> </a:t>
            </a:r>
            <a:r>
              <a:rPr lang="en-ID" sz="2000" dirty="0" err="1"/>
              <a:t>ke</a:t>
            </a:r>
            <a:r>
              <a:rPr lang="en-ID" sz="2000" dirty="0"/>
              <a:t> </a:t>
            </a:r>
            <a:r>
              <a:rPr lang="en-ID" sz="2000" dirty="0" err="1"/>
              <a:t>jantung</a:t>
            </a:r>
            <a:r>
              <a:rPr lang="en-ID" sz="2000" dirty="0"/>
              <a:t> </a:t>
            </a:r>
            <a:r>
              <a:rPr lang="en-ID" sz="2000" dirty="0" err="1"/>
              <a:t>dari</a:t>
            </a:r>
            <a:r>
              <a:rPr lang="en-ID" sz="2000" dirty="0"/>
              <a:t> </a:t>
            </a:r>
            <a:r>
              <a:rPr lang="en-ID" sz="2000" dirty="0" err="1"/>
              <a:t>pembuluh</a:t>
            </a:r>
            <a:r>
              <a:rPr lang="en-ID" sz="2000" dirty="0"/>
              <a:t> </a:t>
            </a:r>
            <a:r>
              <a:rPr lang="en-ID" sz="2000" dirty="0" err="1"/>
              <a:t>perifer</a:t>
            </a:r>
            <a:r>
              <a:rPr lang="en-ID" sz="2000" dirty="0"/>
              <a:t>.</a:t>
            </a:r>
          </a:p>
          <a:p>
            <a:pPr marL="0" indent="0">
              <a:buNone/>
            </a:pPr>
            <a:r>
              <a:rPr lang="en-ID" sz="2000" dirty="0"/>
              <a:t>Batas </a:t>
            </a:r>
            <a:r>
              <a:rPr lang="en-ID" sz="2000" dirty="0" err="1"/>
              <a:t>bawah</a:t>
            </a:r>
            <a:r>
              <a:rPr lang="en-ID" sz="2000" dirty="0"/>
              <a:t> </a:t>
            </a:r>
            <a:r>
              <a:rPr lang="en-ID" sz="2000" dirty="0" err="1"/>
              <a:t>tekanan</a:t>
            </a:r>
            <a:r>
              <a:rPr lang="en-ID" sz="2000" dirty="0"/>
              <a:t> atrium </a:t>
            </a:r>
            <a:r>
              <a:rPr lang="en-ID" sz="2000" dirty="0" err="1"/>
              <a:t>kanan</a:t>
            </a:r>
            <a:r>
              <a:rPr lang="en-ID" sz="2000" dirty="0"/>
              <a:t> </a:t>
            </a:r>
            <a:r>
              <a:rPr lang="en-ID" sz="2000" dirty="0" err="1"/>
              <a:t>biasanya</a:t>
            </a:r>
            <a:r>
              <a:rPr lang="en-ID" sz="2000" dirty="0"/>
              <a:t> </a:t>
            </a:r>
            <a:r>
              <a:rPr lang="en-ID" sz="2000" dirty="0" err="1"/>
              <a:t>sekitar</a:t>
            </a:r>
            <a:r>
              <a:rPr lang="en-ID" sz="2000" dirty="0"/>
              <a:t> –3 </a:t>
            </a:r>
            <a:r>
              <a:rPr lang="en-ID" sz="2000" dirty="0" err="1"/>
              <a:t>hingga</a:t>
            </a:r>
            <a:r>
              <a:rPr lang="en-ID" sz="2000" dirty="0"/>
              <a:t> –5 mm Hg di </a:t>
            </a:r>
            <a:r>
              <a:rPr lang="en-ID" sz="2000" dirty="0" err="1"/>
              <a:t>bawah</a:t>
            </a:r>
            <a:r>
              <a:rPr lang="en-ID" sz="2000" dirty="0"/>
              <a:t> </a:t>
            </a:r>
            <a:r>
              <a:rPr lang="en-ID" sz="2000" dirty="0" err="1"/>
              <a:t>tekanan</a:t>
            </a:r>
            <a:r>
              <a:rPr lang="en-ID" sz="2000" dirty="0"/>
              <a:t> </a:t>
            </a:r>
            <a:r>
              <a:rPr lang="en-ID" sz="2000" dirty="0" err="1"/>
              <a:t>atmosfer</a:t>
            </a:r>
            <a:r>
              <a:rPr lang="en-ID" sz="2000" dirty="0"/>
              <a:t>, yang juga </a:t>
            </a:r>
            <a:r>
              <a:rPr lang="en-ID" sz="2000" dirty="0" err="1"/>
              <a:t>merupakan</a:t>
            </a:r>
            <a:r>
              <a:rPr lang="en-ID" sz="2000" dirty="0"/>
              <a:t> </a:t>
            </a:r>
            <a:r>
              <a:rPr lang="en-ID" sz="2000" dirty="0" err="1"/>
              <a:t>tekanan</a:t>
            </a:r>
            <a:r>
              <a:rPr lang="en-ID" sz="2000" dirty="0"/>
              <a:t> di </a:t>
            </a:r>
            <a:r>
              <a:rPr lang="en-ID" sz="2000" dirty="0" err="1"/>
              <a:t>rongga</a:t>
            </a:r>
            <a:r>
              <a:rPr lang="en-ID" sz="2000" dirty="0"/>
              <a:t> dada yang </a:t>
            </a:r>
            <a:r>
              <a:rPr lang="en-ID" sz="2000" dirty="0" err="1"/>
              <a:t>mengelilingi</a:t>
            </a:r>
            <a:r>
              <a:rPr lang="en-ID" sz="2000" dirty="0"/>
              <a:t> </a:t>
            </a:r>
            <a:r>
              <a:rPr lang="en-ID" sz="2000" dirty="0" err="1"/>
              <a:t>jantung</a:t>
            </a:r>
            <a:r>
              <a:rPr lang="en-ID" sz="2000" dirty="0"/>
              <a:t>. </a:t>
            </a:r>
            <a:r>
              <a:rPr lang="en-ID" sz="2000" dirty="0" err="1"/>
              <a:t>Tekanan</a:t>
            </a:r>
            <a:r>
              <a:rPr lang="en-ID" sz="2000" dirty="0"/>
              <a:t> atrium </a:t>
            </a:r>
            <a:r>
              <a:rPr lang="en-ID" sz="2000" dirty="0" err="1"/>
              <a:t>kanan</a:t>
            </a:r>
            <a:r>
              <a:rPr lang="en-ID" sz="2000" dirty="0"/>
              <a:t> </a:t>
            </a:r>
            <a:r>
              <a:rPr lang="en-ID" sz="2000" dirty="0" err="1"/>
              <a:t>mendekati</a:t>
            </a:r>
            <a:r>
              <a:rPr lang="en-ID" sz="2000" dirty="0"/>
              <a:t> </a:t>
            </a:r>
            <a:r>
              <a:rPr lang="en-ID" sz="2000" dirty="0" err="1"/>
              <a:t>nilai</a:t>
            </a:r>
            <a:r>
              <a:rPr lang="en-ID" sz="2000" dirty="0"/>
              <a:t> </a:t>
            </a:r>
            <a:r>
              <a:rPr lang="en-ID" sz="2000" dirty="0" err="1"/>
              <a:t>rendah</a:t>
            </a:r>
            <a:r>
              <a:rPr lang="en-ID" sz="2000" dirty="0"/>
              <a:t> </a:t>
            </a:r>
            <a:r>
              <a:rPr lang="en-ID" sz="2000" dirty="0" err="1"/>
              <a:t>ini</a:t>
            </a:r>
            <a:r>
              <a:rPr lang="en-ID" sz="2000" dirty="0"/>
              <a:t> </a:t>
            </a:r>
            <a:r>
              <a:rPr lang="en-ID" sz="2000" dirty="0" err="1"/>
              <a:t>ketika</a:t>
            </a:r>
            <a:r>
              <a:rPr lang="en-ID" sz="2000" dirty="0"/>
              <a:t> </a:t>
            </a:r>
            <a:r>
              <a:rPr lang="en-ID" sz="2000" dirty="0" err="1"/>
              <a:t>jantung</a:t>
            </a:r>
            <a:r>
              <a:rPr lang="en-ID" sz="2000" dirty="0"/>
              <a:t> </a:t>
            </a:r>
            <a:r>
              <a:rPr lang="en-ID" sz="2000" dirty="0" err="1"/>
              <a:t>memompa</a:t>
            </a:r>
            <a:r>
              <a:rPr lang="en-ID" sz="2000" dirty="0"/>
              <a:t> </a:t>
            </a:r>
            <a:r>
              <a:rPr lang="en-ID" sz="2000" dirty="0" err="1"/>
              <a:t>dengan</a:t>
            </a:r>
            <a:r>
              <a:rPr lang="en-ID" sz="2000" dirty="0"/>
              <a:t> </a:t>
            </a:r>
            <a:r>
              <a:rPr lang="en-ID" sz="2000" dirty="0" err="1"/>
              <a:t>kekuatan</a:t>
            </a:r>
            <a:r>
              <a:rPr lang="en-ID" sz="2000" dirty="0"/>
              <a:t> </a:t>
            </a:r>
            <a:r>
              <a:rPr lang="en-ID" sz="2000" dirty="0" err="1"/>
              <a:t>luar</a:t>
            </a:r>
            <a:r>
              <a:rPr lang="en-ID" sz="2000" dirty="0"/>
              <a:t> </a:t>
            </a:r>
            <a:r>
              <a:rPr lang="en-ID" sz="2000" dirty="0" err="1"/>
              <a:t>biasa</a:t>
            </a:r>
            <a:r>
              <a:rPr lang="en-ID" sz="2000" dirty="0"/>
              <a:t> </a:t>
            </a:r>
            <a:r>
              <a:rPr lang="en-ID" sz="2000" dirty="0" err="1"/>
              <a:t>atau</a:t>
            </a:r>
            <a:r>
              <a:rPr lang="en-ID" sz="2000" dirty="0"/>
              <a:t> </a:t>
            </a:r>
            <a:r>
              <a:rPr lang="en-ID" sz="2000" dirty="0" err="1"/>
              <a:t>ketika</a:t>
            </a:r>
            <a:r>
              <a:rPr lang="en-ID" sz="2000" dirty="0"/>
              <a:t> </a:t>
            </a:r>
            <a:r>
              <a:rPr lang="en-ID" sz="2000" dirty="0" err="1"/>
              <a:t>aliran</a:t>
            </a:r>
            <a:r>
              <a:rPr lang="en-ID" sz="2000" dirty="0"/>
              <a:t> </a:t>
            </a:r>
            <a:r>
              <a:rPr lang="en-ID" sz="2000" dirty="0" err="1"/>
              <a:t>darah</a:t>
            </a:r>
            <a:r>
              <a:rPr lang="en-ID" sz="2000" dirty="0"/>
              <a:t> </a:t>
            </a:r>
            <a:r>
              <a:rPr lang="en-ID" sz="2000" dirty="0" err="1"/>
              <a:t>ke</a:t>
            </a:r>
            <a:r>
              <a:rPr lang="en-ID" sz="2000" dirty="0"/>
              <a:t> </a:t>
            </a:r>
            <a:r>
              <a:rPr lang="en-ID" sz="2000" dirty="0" err="1"/>
              <a:t>jantung</a:t>
            </a:r>
            <a:r>
              <a:rPr lang="en-ID" sz="2000" dirty="0"/>
              <a:t> </a:t>
            </a:r>
            <a:r>
              <a:rPr lang="en-ID" sz="2000" dirty="0" err="1"/>
              <a:t>dari</a:t>
            </a:r>
            <a:r>
              <a:rPr lang="en-ID" sz="2000" dirty="0"/>
              <a:t> </a:t>
            </a:r>
            <a:r>
              <a:rPr lang="en-ID" sz="2000" dirty="0" err="1"/>
              <a:t>pembuluh</a:t>
            </a:r>
            <a:r>
              <a:rPr lang="en-ID" sz="2000" dirty="0"/>
              <a:t> </a:t>
            </a:r>
            <a:r>
              <a:rPr lang="en-ID" sz="2000" dirty="0" err="1"/>
              <a:t>perifer</a:t>
            </a:r>
            <a:r>
              <a:rPr lang="en-ID" sz="2000" dirty="0"/>
              <a:t> sangat </a:t>
            </a:r>
            <a:r>
              <a:rPr lang="en-ID" sz="2000" dirty="0" err="1"/>
              <a:t>tertekan</a:t>
            </a:r>
            <a:r>
              <a:rPr lang="en-ID" sz="2000" dirty="0"/>
              <a:t>, </a:t>
            </a:r>
            <a:r>
              <a:rPr lang="en-ID" sz="2000" dirty="0" err="1"/>
              <a:t>seperti</a:t>
            </a:r>
            <a:r>
              <a:rPr lang="en-ID" sz="2000" dirty="0"/>
              <a:t> </a:t>
            </a:r>
            <a:r>
              <a:rPr lang="en-ID" sz="2000" dirty="0" err="1"/>
              <a:t>setelah</a:t>
            </a:r>
            <a:r>
              <a:rPr lang="en-ID" sz="2000" dirty="0"/>
              <a:t> </a:t>
            </a:r>
            <a:r>
              <a:rPr lang="en-ID" sz="2000" dirty="0" err="1"/>
              <a:t>pendarahan</a:t>
            </a:r>
            <a:r>
              <a:rPr lang="en-ID" sz="2000" dirty="0"/>
              <a:t> </a:t>
            </a:r>
            <a:r>
              <a:rPr lang="en-ID" sz="2000" dirty="0" err="1"/>
              <a:t>hebat</a:t>
            </a:r>
            <a:r>
              <a:rPr lang="en-ID" sz="20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39988F-A982-D73B-56F9-24F6D1137DAB}"/>
              </a:ext>
            </a:extLst>
          </p:cNvPr>
          <p:cNvSpPr txBox="1"/>
          <p:nvPr/>
        </p:nvSpPr>
        <p:spPr>
          <a:xfrm>
            <a:off x="225532" y="6311900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D" dirty="0" err="1"/>
              <a:t>Sumber</a:t>
            </a:r>
            <a:r>
              <a:rPr lang="en-ID" dirty="0"/>
              <a:t>: </a:t>
            </a:r>
            <a:r>
              <a:rPr lang="en-ID" dirty="0" err="1"/>
              <a:t>guyton</a:t>
            </a:r>
            <a:r>
              <a:rPr lang="en-ID" dirty="0"/>
              <a:t> and hall physiology 14</a:t>
            </a:r>
            <a:r>
              <a:rPr lang="en-ID" baseline="30000" dirty="0"/>
              <a:t>th</a:t>
            </a:r>
            <a:r>
              <a:rPr lang="en-ID" dirty="0"/>
              <a:t> edition, 2020 </a:t>
            </a:r>
          </a:p>
        </p:txBody>
      </p:sp>
    </p:spTree>
    <p:extLst>
      <p:ext uri="{BB962C8B-B14F-4D97-AF65-F5344CB8AC3E}">
        <p14:creationId xmlns:p14="http://schemas.microsoft.com/office/powerpoint/2010/main" val="29811079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E4662-06C6-EE0F-8CEB-307CAA3ED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06839-8121-EF22-38A0-59EE4F35E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661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D" sz="4400" b="1" dirty="0" err="1"/>
              <a:t>Resistensi</a:t>
            </a:r>
            <a:r>
              <a:rPr lang="en-ID" sz="4400" b="1" dirty="0"/>
              <a:t> Vena dan </a:t>
            </a:r>
            <a:r>
              <a:rPr lang="en-ID" sz="4400" b="1" dirty="0" err="1"/>
              <a:t>Tekanan</a:t>
            </a:r>
            <a:r>
              <a:rPr lang="en-ID" sz="4400" b="1" dirty="0"/>
              <a:t> Vena </a:t>
            </a:r>
            <a:r>
              <a:rPr lang="en-ID" sz="4400" b="1" dirty="0" err="1"/>
              <a:t>Perifer</a:t>
            </a:r>
            <a:endParaRPr lang="en-ID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9AE88-5CC9-48E3-2C03-15BB2BE46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8031"/>
            <a:ext cx="10515600" cy="44142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D" sz="2300" dirty="0"/>
              <a:t>Vena </a:t>
            </a:r>
            <a:r>
              <a:rPr lang="en-ID" sz="2300" dirty="0" err="1"/>
              <a:t>besar</a:t>
            </a:r>
            <a:r>
              <a:rPr lang="en-ID" sz="2300" dirty="0"/>
              <a:t> </a:t>
            </a:r>
            <a:r>
              <a:rPr lang="en-ID" sz="2300" dirty="0" err="1"/>
              <a:t>memiliki</a:t>
            </a:r>
            <a:r>
              <a:rPr lang="en-ID" sz="2300" dirty="0"/>
              <a:t> </a:t>
            </a:r>
            <a:r>
              <a:rPr lang="en-ID" sz="2300" dirty="0" err="1"/>
              <a:t>resistensi</a:t>
            </a:r>
            <a:r>
              <a:rPr lang="en-ID" sz="2300" dirty="0"/>
              <a:t> yang sangat </a:t>
            </a:r>
            <a:r>
              <a:rPr lang="en-ID" sz="2300" dirty="0" err="1"/>
              <a:t>kecil</a:t>
            </a:r>
            <a:r>
              <a:rPr lang="en-ID" sz="2300" dirty="0"/>
              <a:t> </a:t>
            </a:r>
            <a:r>
              <a:rPr lang="en-ID" sz="2300" dirty="0" err="1"/>
              <a:t>terhadap</a:t>
            </a:r>
            <a:r>
              <a:rPr lang="en-ID" sz="2300" dirty="0"/>
              <a:t> </a:t>
            </a:r>
            <a:r>
              <a:rPr lang="en-ID" sz="2300" dirty="0" err="1"/>
              <a:t>aliran</a:t>
            </a:r>
            <a:r>
              <a:rPr lang="en-ID" sz="2300" dirty="0"/>
              <a:t> </a:t>
            </a:r>
            <a:r>
              <a:rPr lang="en-ID" sz="2300" dirty="0" err="1"/>
              <a:t>darah</a:t>
            </a:r>
            <a:r>
              <a:rPr lang="en-ID" sz="2300" dirty="0"/>
              <a:t> </a:t>
            </a:r>
            <a:r>
              <a:rPr lang="en-ID" sz="2300" dirty="0" err="1"/>
              <a:t>saat</a:t>
            </a:r>
            <a:r>
              <a:rPr lang="en-ID" sz="2300" dirty="0"/>
              <a:t> vena </a:t>
            </a:r>
            <a:r>
              <a:rPr lang="en-ID" sz="2300" dirty="0" err="1"/>
              <a:t>tersebut</a:t>
            </a:r>
            <a:r>
              <a:rPr lang="en-ID" sz="2300" dirty="0"/>
              <a:t> </a:t>
            </a:r>
            <a:r>
              <a:rPr lang="en-ID" sz="2300" dirty="0" err="1"/>
              <a:t>meregang</a:t>
            </a:r>
            <a:r>
              <a:rPr lang="en-ID" sz="2300" dirty="0"/>
              <a:t> </a:t>
            </a:r>
            <a:r>
              <a:rPr lang="en-ID" sz="2300" dirty="0" err="1"/>
              <a:t>sehingga</a:t>
            </a:r>
            <a:r>
              <a:rPr lang="en-ID" sz="2300" dirty="0"/>
              <a:t> </a:t>
            </a:r>
            <a:r>
              <a:rPr lang="en-ID" sz="2300" dirty="0" err="1"/>
              <a:t>resistensinya</a:t>
            </a:r>
            <a:r>
              <a:rPr lang="en-ID" sz="2300" dirty="0"/>
              <a:t> </a:t>
            </a:r>
            <a:r>
              <a:rPr lang="en-ID" sz="2300" dirty="0" err="1"/>
              <a:t>hampir</a:t>
            </a:r>
            <a:r>
              <a:rPr lang="en-ID" sz="2300" dirty="0"/>
              <a:t> nol. </a:t>
            </a:r>
            <a:r>
              <a:rPr lang="en-ID" sz="2300" dirty="0" err="1"/>
              <a:t>Namun</a:t>
            </a:r>
            <a:r>
              <a:rPr lang="en-ID" sz="2300" dirty="0"/>
              <a:t>, </a:t>
            </a:r>
            <a:r>
              <a:rPr lang="en-ID" sz="2300" dirty="0" err="1"/>
              <a:t>seperti</a:t>
            </a:r>
            <a:r>
              <a:rPr lang="en-ID" sz="2300" dirty="0"/>
              <a:t> yang </a:t>
            </a:r>
            <a:r>
              <a:rPr lang="en-ID" sz="2300" dirty="0" err="1"/>
              <a:t>ditunjukkan</a:t>
            </a:r>
            <a:r>
              <a:rPr lang="en-ID" sz="2300" dirty="0"/>
              <a:t> pada </a:t>
            </a:r>
            <a:r>
              <a:rPr lang="en-ID" sz="2300" b="1" dirty="0"/>
              <a:t>Gambar 15-9</a:t>
            </a:r>
            <a:r>
              <a:rPr lang="en-ID" sz="2300" dirty="0"/>
              <a:t>, </a:t>
            </a:r>
            <a:r>
              <a:rPr lang="en-ID" sz="2300" dirty="0" err="1"/>
              <a:t>sebagian</a:t>
            </a:r>
            <a:r>
              <a:rPr lang="en-ID" sz="2300" dirty="0"/>
              <a:t> </a:t>
            </a:r>
            <a:r>
              <a:rPr lang="en-ID" sz="2300" dirty="0" err="1"/>
              <a:t>besar</a:t>
            </a:r>
            <a:r>
              <a:rPr lang="en-ID" sz="2300" dirty="0"/>
              <a:t> vena </a:t>
            </a:r>
            <a:r>
              <a:rPr lang="en-ID" sz="2300" dirty="0" err="1"/>
              <a:t>besar</a:t>
            </a:r>
            <a:r>
              <a:rPr lang="en-ID" sz="2300" dirty="0"/>
              <a:t> yang </a:t>
            </a:r>
            <a:r>
              <a:rPr lang="en-ID" sz="2300" dirty="0" err="1"/>
              <a:t>memasuki</a:t>
            </a:r>
            <a:r>
              <a:rPr lang="en-ID" sz="2300" dirty="0"/>
              <a:t> </a:t>
            </a:r>
            <a:r>
              <a:rPr lang="en-ID" sz="2300" dirty="0" err="1"/>
              <a:t>toraks</a:t>
            </a:r>
            <a:r>
              <a:rPr lang="en-ID" sz="2300" dirty="0"/>
              <a:t> </a:t>
            </a:r>
            <a:r>
              <a:rPr lang="en-ID" sz="2300" dirty="0" err="1"/>
              <a:t>tertekan</a:t>
            </a:r>
            <a:r>
              <a:rPr lang="en-ID" sz="2300" dirty="0"/>
              <a:t> di </a:t>
            </a:r>
            <a:r>
              <a:rPr lang="en-ID" sz="2300" dirty="0" err="1"/>
              <a:t>banyak</a:t>
            </a:r>
            <a:r>
              <a:rPr lang="en-ID" sz="2300" dirty="0"/>
              <a:t> </a:t>
            </a:r>
            <a:r>
              <a:rPr lang="en-ID" sz="2300" dirty="0" err="1"/>
              <a:t>titik</a:t>
            </a:r>
            <a:r>
              <a:rPr lang="en-ID" sz="2300" dirty="0"/>
              <a:t> oleh </a:t>
            </a:r>
            <a:r>
              <a:rPr lang="en-ID" sz="2300" dirty="0" err="1"/>
              <a:t>jaringan</a:t>
            </a:r>
            <a:r>
              <a:rPr lang="en-ID" sz="2300" dirty="0"/>
              <a:t> di </a:t>
            </a:r>
            <a:r>
              <a:rPr lang="en-ID" sz="2300" dirty="0" err="1"/>
              <a:t>sekitarnya</a:t>
            </a:r>
            <a:r>
              <a:rPr lang="en-ID" sz="2300" dirty="0"/>
              <a:t>, </a:t>
            </a:r>
            <a:r>
              <a:rPr lang="en-ID" sz="2300" dirty="0" err="1"/>
              <a:t>sehingga</a:t>
            </a:r>
            <a:r>
              <a:rPr lang="en-ID" sz="2300" dirty="0"/>
              <a:t> </a:t>
            </a:r>
            <a:r>
              <a:rPr lang="en-ID" sz="2300" dirty="0" err="1"/>
              <a:t>aliran</a:t>
            </a:r>
            <a:r>
              <a:rPr lang="en-ID" sz="2300" dirty="0"/>
              <a:t> </a:t>
            </a:r>
            <a:r>
              <a:rPr lang="en-ID" sz="2300" dirty="0" err="1"/>
              <a:t>darah</a:t>
            </a:r>
            <a:r>
              <a:rPr lang="en-ID" sz="2300" dirty="0"/>
              <a:t> </a:t>
            </a:r>
            <a:r>
              <a:rPr lang="en-ID" sz="2300" dirty="0" err="1"/>
              <a:t>terhambat</a:t>
            </a:r>
            <a:r>
              <a:rPr lang="en-ID" sz="2300" dirty="0"/>
              <a:t> di </a:t>
            </a:r>
            <a:r>
              <a:rPr lang="en-ID" sz="2300" dirty="0" err="1"/>
              <a:t>titik-titik</a:t>
            </a:r>
            <a:r>
              <a:rPr lang="en-ID" sz="2300" dirty="0"/>
              <a:t> </a:t>
            </a:r>
            <a:r>
              <a:rPr lang="en-ID" sz="2300" dirty="0" err="1"/>
              <a:t>tersebut</a:t>
            </a:r>
            <a:r>
              <a:rPr lang="en-ID" sz="2300" dirty="0"/>
              <a:t>. </a:t>
            </a:r>
            <a:r>
              <a:rPr lang="en-ID" sz="2300" dirty="0" err="1"/>
              <a:t>Misalnya</a:t>
            </a:r>
            <a:r>
              <a:rPr lang="en-ID" sz="2300" dirty="0"/>
              <a:t>, vena </a:t>
            </a:r>
            <a:r>
              <a:rPr lang="en-ID" sz="2300" dirty="0" err="1"/>
              <a:t>dari</a:t>
            </a:r>
            <a:r>
              <a:rPr lang="en-ID" sz="2300" dirty="0"/>
              <a:t> </a:t>
            </a:r>
            <a:r>
              <a:rPr lang="en-ID" sz="2300" dirty="0" err="1"/>
              <a:t>lengan</a:t>
            </a:r>
            <a:r>
              <a:rPr lang="en-ID" sz="2300" dirty="0"/>
              <a:t> </a:t>
            </a:r>
            <a:r>
              <a:rPr lang="en-ID" sz="2300" dirty="0" err="1"/>
              <a:t>tertekan</a:t>
            </a:r>
            <a:r>
              <a:rPr lang="en-ID" sz="2300" dirty="0"/>
              <a:t> oleh </a:t>
            </a:r>
            <a:r>
              <a:rPr lang="en-ID" sz="2300" dirty="0" err="1"/>
              <a:t>sudut</a:t>
            </a:r>
            <a:r>
              <a:rPr lang="en-ID" sz="2300" dirty="0"/>
              <a:t> </a:t>
            </a:r>
            <a:r>
              <a:rPr lang="en-ID" sz="2300" dirty="0" err="1"/>
              <a:t>tajamnya</a:t>
            </a:r>
            <a:r>
              <a:rPr lang="en-ID" sz="2300" dirty="0"/>
              <a:t> di </a:t>
            </a:r>
            <a:r>
              <a:rPr lang="en-ID" sz="2300" dirty="0" err="1"/>
              <a:t>atas</a:t>
            </a:r>
            <a:r>
              <a:rPr lang="en-ID" sz="2300" dirty="0"/>
              <a:t> </a:t>
            </a:r>
            <a:r>
              <a:rPr lang="en-ID" sz="2300" dirty="0" err="1"/>
              <a:t>tulang</a:t>
            </a:r>
            <a:r>
              <a:rPr lang="en-ID" sz="2300" dirty="0"/>
              <a:t> </a:t>
            </a:r>
            <a:r>
              <a:rPr lang="en-ID" sz="2300" dirty="0" err="1"/>
              <a:t>rusuk</a:t>
            </a:r>
            <a:r>
              <a:rPr lang="en-ID" sz="2300" dirty="0"/>
              <a:t> </a:t>
            </a:r>
            <a:r>
              <a:rPr lang="en-ID" sz="2300" dirty="0" err="1"/>
              <a:t>pertama</a:t>
            </a:r>
            <a:r>
              <a:rPr lang="en-ID" sz="2300" dirty="0"/>
              <a:t>. </a:t>
            </a:r>
            <a:r>
              <a:rPr lang="en-ID" sz="2300" dirty="0" err="1"/>
              <a:t>Selain</a:t>
            </a:r>
            <a:r>
              <a:rPr lang="en-ID" sz="2300" dirty="0"/>
              <a:t> </a:t>
            </a:r>
            <a:r>
              <a:rPr lang="en-ID" sz="2300" dirty="0" err="1"/>
              <a:t>itu</a:t>
            </a:r>
            <a:r>
              <a:rPr lang="en-ID" sz="2300" dirty="0"/>
              <a:t>, </a:t>
            </a:r>
            <a:r>
              <a:rPr lang="en-ID" sz="2300" dirty="0" err="1"/>
              <a:t>tekanan</a:t>
            </a:r>
            <a:r>
              <a:rPr lang="en-ID" sz="2300" dirty="0"/>
              <a:t> di vena </a:t>
            </a:r>
            <a:r>
              <a:rPr lang="en-ID" sz="2300" dirty="0" err="1"/>
              <a:t>leher</a:t>
            </a:r>
            <a:r>
              <a:rPr lang="en-ID" sz="2300" dirty="0"/>
              <a:t> </a:t>
            </a:r>
            <a:r>
              <a:rPr lang="en-ID" sz="2300" dirty="0" err="1"/>
              <a:t>sering</a:t>
            </a:r>
            <a:r>
              <a:rPr lang="en-ID" sz="2300" dirty="0"/>
              <a:t> kali </a:t>
            </a:r>
            <a:r>
              <a:rPr lang="en-ID" sz="2300" dirty="0" err="1"/>
              <a:t>turun</a:t>
            </a:r>
            <a:r>
              <a:rPr lang="en-ID" sz="2300" dirty="0"/>
              <a:t> </a:t>
            </a:r>
            <a:r>
              <a:rPr lang="en-ID" sz="2300" dirty="0" err="1"/>
              <a:t>begitu</a:t>
            </a:r>
            <a:r>
              <a:rPr lang="en-ID" sz="2300" dirty="0"/>
              <a:t> </a:t>
            </a:r>
            <a:r>
              <a:rPr lang="en-ID" sz="2300" dirty="0" err="1"/>
              <a:t>rendah</a:t>
            </a:r>
            <a:r>
              <a:rPr lang="en-ID" sz="2300" dirty="0"/>
              <a:t> </a:t>
            </a:r>
            <a:r>
              <a:rPr lang="en-ID" sz="2300" dirty="0" err="1"/>
              <a:t>sehingga</a:t>
            </a:r>
            <a:r>
              <a:rPr lang="en-ID" sz="2300" dirty="0"/>
              <a:t> </a:t>
            </a:r>
            <a:r>
              <a:rPr lang="en-ID" sz="2300" dirty="0" err="1"/>
              <a:t>tekanan</a:t>
            </a:r>
            <a:r>
              <a:rPr lang="en-ID" sz="2300" dirty="0"/>
              <a:t> </a:t>
            </a:r>
            <a:r>
              <a:rPr lang="en-ID" sz="2300" dirty="0" err="1"/>
              <a:t>atmosfer</a:t>
            </a:r>
            <a:r>
              <a:rPr lang="en-ID" sz="2300" dirty="0"/>
              <a:t> di </a:t>
            </a:r>
            <a:r>
              <a:rPr lang="en-ID" sz="2300" dirty="0" err="1"/>
              <a:t>bagian</a:t>
            </a:r>
            <a:r>
              <a:rPr lang="en-ID" sz="2300" dirty="0"/>
              <a:t> </a:t>
            </a:r>
            <a:r>
              <a:rPr lang="en-ID" sz="2300" dirty="0" err="1"/>
              <a:t>luar</a:t>
            </a:r>
            <a:r>
              <a:rPr lang="en-ID" sz="2300" dirty="0"/>
              <a:t> </a:t>
            </a:r>
            <a:r>
              <a:rPr lang="en-ID" sz="2300" dirty="0" err="1"/>
              <a:t>leher</a:t>
            </a:r>
            <a:r>
              <a:rPr lang="en-ID" sz="2300" dirty="0"/>
              <a:t> </a:t>
            </a:r>
            <a:r>
              <a:rPr lang="en-ID" sz="2300" dirty="0" err="1"/>
              <a:t>menyebabkan</a:t>
            </a:r>
            <a:r>
              <a:rPr lang="en-ID" sz="2300" dirty="0"/>
              <a:t> vena </a:t>
            </a:r>
            <a:r>
              <a:rPr lang="en-ID" sz="2300" dirty="0" err="1"/>
              <a:t>tersebut</a:t>
            </a:r>
            <a:r>
              <a:rPr lang="en-ID" sz="2300" dirty="0"/>
              <a:t> </a:t>
            </a:r>
            <a:r>
              <a:rPr lang="en-ID" sz="2300" dirty="0" err="1"/>
              <a:t>kolaps</a:t>
            </a:r>
            <a:r>
              <a:rPr lang="en-ID" sz="2300" dirty="0"/>
              <a:t>. </a:t>
            </a:r>
            <a:r>
              <a:rPr lang="en-ID" sz="2300" dirty="0" err="1"/>
              <a:t>Terakhir</a:t>
            </a:r>
            <a:r>
              <a:rPr lang="en-ID" sz="2300" dirty="0"/>
              <a:t>, vena yang </a:t>
            </a:r>
            <a:r>
              <a:rPr lang="en-ID" sz="2300" dirty="0" err="1"/>
              <a:t>mengalir</a:t>
            </a:r>
            <a:r>
              <a:rPr lang="en-ID" sz="2300" dirty="0"/>
              <a:t> </a:t>
            </a:r>
            <a:r>
              <a:rPr lang="en-ID" sz="2300" dirty="0" err="1"/>
              <a:t>melalui</a:t>
            </a:r>
            <a:r>
              <a:rPr lang="en-ID" sz="2300" dirty="0"/>
              <a:t> </a:t>
            </a:r>
            <a:r>
              <a:rPr lang="en-ID" sz="2300" dirty="0" err="1"/>
              <a:t>perut</a:t>
            </a:r>
            <a:r>
              <a:rPr lang="en-ID" sz="2300" dirty="0"/>
              <a:t> </a:t>
            </a:r>
            <a:r>
              <a:rPr lang="en-ID" sz="2300" dirty="0" err="1"/>
              <a:t>sering</a:t>
            </a:r>
            <a:r>
              <a:rPr lang="en-ID" sz="2300" dirty="0"/>
              <a:t> kali </a:t>
            </a:r>
            <a:r>
              <a:rPr lang="en-ID" sz="2300" dirty="0" err="1"/>
              <a:t>tertekan</a:t>
            </a:r>
            <a:r>
              <a:rPr lang="en-ID" sz="2300" dirty="0"/>
              <a:t> oleh </a:t>
            </a:r>
            <a:r>
              <a:rPr lang="en-ID" sz="2300" dirty="0" err="1"/>
              <a:t>berbagai</a:t>
            </a:r>
            <a:r>
              <a:rPr lang="en-ID" sz="2300" dirty="0"/>
              <a:t> organ dan oleh </a:t>
            </a:r>
            <a:r>
              <a:rPr lang="en-ID" sz="2300" dirty="0" err="1"/>
              <a:t>tekanan</a:t>
            </a:r>
            <a:r>
              <a:rPr lang="en-ID" sz="2300" dirty="0"/>
              <a:t> intra-abdomen, </a:t>
            </a:r>
            <a:r>
              <a:rPr lang="en-ID" sz="2300" dirty="0" err="1"/>
              <a:t>sehingga</a:t>
            </a:r>
            <a:r>
              <a:rPr lang="en-ID" sz="2300" dirty="0"/>
              <a:t> vena </a:t>
            </a:r>
            <a:r>
              <a:rPr lang="en-ID" sz="2300" dirty="0" err="1"/>
              <a:t>tersebut</a:t>
            </a:r>
            <a:r>
              <a:rPr lang="en-ID" sz="2300" dirty="0"/>
              <a:t> </a:t>
            </a:r>
            <a:r>
              <a:rPr lang="en-ID" sz="2300" dirty="0" err="1"/>
              <a:t>biasanya</a:t>
            </a:r>
            <a:r>
              <a:rPr lang="en-ID" sz="2300" dirty="0"/>
              <a:t> </a:t>
            </a:r>
            <a:r>
              <a:rPr lang="en-ID" sz="2300" dirty="0" err="1"/>
              <a:t>setidaknya</a:t>
            </a:r>
            <a:r>
              <a:rPr lang="en-ID" sz="2300" dirty="0"/>
              <a:t> </a:t>
            </a:r>
            <a:r>
              <a:rPr lang="en-ID" sz="2300" dirty="0" err="1"/>
              <a:t>sebagian</a:t>
            </a:r>
            <a:r>
              <a:rPr lang="en-ID" sz="2300" dirty="0"/>
              <a:t> </a:t>
            </a:r>
            <a:r>
              <a:rPr lang="en-ID" sz="2300" dirty="0" err="1"/>
              <a:t>kolaps</a:t>
            </a:r>
            <a:r>
              <a:rPr lang="en-ID" sz="2300" dirty="0"/>
              <a:t> </a:t>
            </a:r>
            <a:r>
              <a:rPr lang="en-ID" sz="2300" dirty="0" err="1"/>
              <a:t>menjadi</a:t>
            </a:r>
            <a:r>
              <a:rPr lang="en-ID" sz="2300" dirty="0"/>
              <a:t> </a:t>
            </a:r>
            <a:r>
              <a:rPr lang="en-ID" sz="2300" u="sng" dirty="0" err="1"/>
              <a:t>bentuk</a:t>
            </a:r>
            <a:r>
              <a:rPr lang="en-ID" sz="2300" u="sng" dirty="0"/>
              <a:t> oval </a:t>
            </a:r>
            <a:r>
              <a:rPr lang="en-ID" sz="2300" u="sng" dirty="0" err="1"/>
              <a:t>atau</a:t>
            </a:r>
            <a:r>
              <a:rPr lang="en-ID" sz="2300" u="sng" dirty="0"/>
              <a:t> </a:t>
            </a:r>
            <a:r>
              <a:rPr lang="en-ID" sz="2300" u="sng" dirty="0" err="1"/>
              <a:t>seperti</a:t>
            </a:r>
            <a:r>
              <a:rPr lang="en-ID" sz="2300" u="sng" dirty="0"/>
              <a:t> </a:t>
            </a:r>
            <a:r>
              <a:rPr lang="en-ID" sz="2300" u="sng" dirty="0" err="1"/>
              <a:t>celah</a:t>
            </a:r>
            <a:r>
              <a:rPr lang="en-ID" sz="2300" u="sng" dirty="0"/>
              <a:t> (</a:t>
            </a:r>
            <a:r>
              <a:rPr lang="en-ID" sz="2300" u="sng" dirty="0" err="1"/>
              <a:t>maksud</a:t>
            </a:r>
            <a:r>
              <a:rPr lang="en-ID" sz="2300" u="sng" dirty="0"/>
              <a:t>?)</a:t>
            </a:r>
            <a:r>
              <a:rPr lang="en-ID" sz="2300" dirty="0"/>
              <a:t>. Karena </a:t>
            </a:r>
            <a:r>
              <a:rPr lang="en-ID" sz="2300" dirty="0" err="1"/>
              <a:t>alasan</a:t>
            </a:r>
            <a:r>
              <a:rPr lang="en-ID" sz="2300" dirty="0"/>
              <a:t> </a:t>
            </a:r>
            <a:r>
              <a:rPr lang="en-ID" sz="2300" dirty="0" err="1"/>
              <a:t>ini</a:t>
            </a:r>
            <a:r>
              <a:rPr lang="en-ID" sz="2300" dirty="0"/>
              <a:t>, vena </a:t>
            </a:r>
            <a:r>
              <a:rPr lang="en-ID" sz="2300" dirty="0" err="1"/>
              <a:t>besar</a:t>
            </a:r>
            <a:r>
              <a:rPr lang="en-ID" sz="2300" dirty="0"/>
              <a:t> </a:t>
            </a:r>
            <a:r>
              <a:rPr lang="en-ID" sz="2300" dirty="0" err="1"/>
              <a:t>biasanya</a:t>
            </a:r>
            <a:r>
              <a:rPr lang="en-ID" sz="2300" dirty="0"/>
              <a:t> </a:t>
            </a:r>
            <a:r>
              <a:rPr lang="en-ID" sz="2300" dirty="0" err="1"/>
              <a:t>memberikan</a:t>
            </a:r>
            <a:r>
              <a:rPr lang="en-ID" sz="2300" dirty="0"/>
              <a:t> </a:t>
            </a:r>
            <a:r>
              <a:rPr lang="en-ID" sz="2300" dirty="0" err="1"/>
              <a:t>sedikit</a:t>
            </a:r>
            <a:r>
              <a:rPr lang="en-ID" sz="2300" dirty="0"/>
              <a:t> </a:t>
            </a:r>
            <a:r>
              <a:rPr lang="en-ID" sz="2300" dirty="0" err="1"/>
              <a:t>resistensi</a:t>
            </a:r>
            <a:r>
              <a:rPr lang="en-ID" sz="2300" dirty="0"/>
              <a:t> </a:t>
            </a:r>
            <a:r>
              <a:rPr lang="en-ID" sz="2300" dirty="0" err="1"/>
              <a:t>terhadap</a:t>
            </a:r>
            <a:r>
              <a:rPr lang="en-ID" sz="2300" dirty="0"/>
              <a:t> </a:t>
            </a:r>
            <a:r>
              <a:rPr lang="en-ID" sz="2300" dirty="0" err="1"/>
              <a:t>aliran</a:t>
            </a:r>
            <a:r>
              <a:rPr lang="en-ID" sz="2300" dirty="0"/>
              <a:t> </a:t>
            </a:r>
            <a:r>
              <a:rPr lang="en-ID" sz="2300" dirty="0" err="1"/>
              <a:t>darah</a:t>
            </a:r>
            <a:r>
              <a:rPr lang="en-ID" sz="2300" dirty="0"/>
              <a:t>, dan </a:t>
            </a:r>
            <a:r>
              <a:rPr lang="en-ID" sz="2300" dirty="0" err="1"/>
              <a:t>dengan</a:t>
            </a:r>
            <a:r>
              <a:rPr lang="en-ID" sz="2300" dirty="0"/>
              <a:t> </a:t>
            </a:r>
            <a:r>
              <a:rPr lang="en-ID" sz="2300" dirty="0" err="1"/>
              <a:t>demikian</a:t>
            </a:r>
            <a:r>
              <a:rPr lang="en-ID" sz="2300" dirty="0"/>
              <a:t> </a:t>
            </a:r>
            <a:r>
              <a:rPr lang="en-ID" sz="2300" dirty="0" err="1"/>
              <a:t>tekanan</a:t>
            </a:r>
            <a:r>
              <a:rPr lang="en-ID" sz="2300" dirty="0"/>
              <a:t> di vena </a:t>
            </a:r>
            <a:r>
              <a:rPr lang="en-ID" sz="2300" dirty="0" err="1"/>
              <a:t>kecil</a:t>
            </a:r>
            <a:r>
              <a:rPr lang="en-ID" sz="2300" dirty="0"/>
              <a:t> yang </a:t>
            </a:r>
            <a:r>
              <a:rPr lang="en-ID" sz="2300" dirty="0" err="1"/>
              <a:t>lebih</a:t>
            </a:r>
            <a:r>
              <a:rPr lang="en-ID" sz="2300" dirty="0"/>
              <a:t> </a:t>
            </a:r>
            <a:r>
              <a:rPr lang="en-ID" sz="2300" dirty="0" err="1"/>
              <a:t>perifer</a:t>
            </a:r>
            <a:r>
              <a:rPr lang="en-ID" sz="2300" dirty="0"/>
              <a:t> pada orang yang </a:t>
            </a:r>
            <a:r>
              <a:rPr lang="en-ID" sz="2300" dirty="0" err="1"/>
              <a:t>berbaring</a:t>
            </a:r>
            <a:r>
              <a:rPr lang="en-ID" sz="2300" dirty="0"/>
              <a:t> </a:t>
            </a:r>
            <a:r>
              <a:rPr lang="en-ID" sz="2300" dirty="0" err="1"/>
              <a:t>biasanya</a:t>
            </a:r>
            <a:r>
              <a:rPr lang="en-ID" sz="2300" dirty="0"/>
              <a:t> +4 </a:t>
            </a:r>
            <a:r>
              <a:rPr lang="en-ID" sz="2300" dirty="0" err="1"/>
              <a:t>hingga</a:t>
            </a:r>
            <a:r>
              <a:rPr lang="en-ID" sz="2300" dirty="0"/>
              <a:t> +6 mm Hg </a:t>
            </a:r>
            <a:r>
              <a:rPr lang="en-ID" sz="2300" dirty="0" err="1"/>
              <a:t>lebih</a:t>
            </a:r>
            <a:r>
              <a:rPr lang="en-ID" sz="2300" dirty="0"/>
              <a:t> </a:t>
            </a:r>
            <a:r>
              <a:rPr lang="en-ID" sz="2300" dirty="0" err="1"/>
              <a:t>besar</a:t>
            </a:r>
            <a:r>
              <a:rPr lang="en-ID" sz="2300" dirty="0"/>
              <a:t> </a:t>
            </a:r>
            <a:r>
              <a:rPr lang="en-ID" sz="2300" dirty="0" err="1"/>
              <a:t>daripada</a:t>
            </a:r>
            <a:r>
              <a:rPr lang="en-ID" sz="2300" dirty="0"/>
              <a:t> </a:t>
            </a:r>
            <a:r>
              <a:rPr lang="en-ID" sz="2300" dirty="0" err="1"/>
              <a:t>tekanan</a:t>
            </a:r>
            <a:r>
              <a:rPr lang="en-ID" sz="2300" dirty="0"/>
              <a:t> atrium </a:t>
            </a:r>
            <a:r>
              <a:rPr lang="en-ID" sz="2300" dirty="0" err="1"/>
              <a:t>kanan</a:t>
            </a:r>
            <a:r>
              <a:rPr lang="en-ID" sz="23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2538F-8E23-17EC-A5A3-08D64261FFB9}"/>
              </a:ext>
            </a:extLst>
          </p:cNvPr>
          <p:cNvSpPr txBox="1"/>
          <p:nvPr/>
        </p:nvSpPr>
        <p:spPr>
          <a:xfrm>
            <a:off x="225532" y="6311900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D" dirty="0" err="1"/>
              <a:t>Sumber</a:t>
            </a:r>
            <a:r>
              <a:rPr lang="en-ID" dirty="0"/>
              <a:t>: </a:t>
            </a:r>
            <a:r>
              <a:rPr lang="en-ID" dirty="0" err="1"/>
              <a:t>guyton</a:t>
            </a:r>
            <a:r>
              <a:rPr lang="en-ID" dirty="0"/>
              <a:t> and hall physiology 14</a:t>
            </a:r>
            <a:r>
              <a:rPr lang="en-ID" baseline="30000" dirty="0"/>
              <a:t>th</a:t>
            </a:r>
            <a:r>
              <a:rPr lang="en-ID" dirty="0"/>
              <a:t> edition, 2020 </a:t>
            </a:r>
          </a:p>
        </p:txBody>
      </p:sp>
    </p:spTree>
    <p:extLst>
      <p:ext uri="{BB962C8B-B14F-4D97-AF65-F5344CB8AC3E}">
        <p14:creationId xmlns:p14="http://schemas.microsoft.com/office/powerpoint/2010/main" val="7313607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A79A0-97BC-D519-23A2-B249D8F14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86FBE7-F296-1A9E-5167-B5671FD90D94}"/>
              </a:ext>
            </a:extLst>
          </p:cNvPr>
          <p:cNvSpPr txBox="1"/>
          <p:nvPr/>
        </p:nvSpPr>
        <p:spPr>
          <a:xfrm>
            <a:off x="225532" y="6311900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D" dirty="0" err="1"/>
              <a:t>Sumber</a:t>
            </a:r>
            <a:r>
              <a:rPr lang="en-ID" dirty="0"/>
              <a:t>: </a:t>
            </a:r>
            <a:r>
              <a:rPr lang="en-ID" dirty="0" err="1"/>
              <a:t>guyton</a:t>
            </a:r>
            <a:r>
              <a:rPr lang="en-ID" dirty="0"/>
              <a:t> and hall physiology 14</a:t>
            </a:r>
            <a:r>
              <a:rPr lang="en-ID" baseline="30000" dirty="0"/>
              <a:t>th</a:t>
            </a:r>
            <a:r>
              <a:rPr lang="en-ID" dirty="0"/>
              <a:t> edition, 2020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79BB10-596B-8A6A-F5A4-724E00331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686" y="783772"/>
            <a:ext cx="5372000" cy="5181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DCB8C7-0776-04A4-B26F-5EBF5C081869}"/>
              </a:ext>
            </a:extLst>
          </p:cNvPr>
          <p:cNvSpPr txBox="1"/>
          <p:nvPr/>
        </p:nvSpPr>
        <p:spPr>
          <a:xfrm>
            <a:off x="493485" y="2597835"/>
            <a:ext cx="5029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GAMBAR 15-9 </a:t>
            </a:r>
            <a:r>
              <a:rPr lang="en-ID" dirty="0" err="1"/>
              <a:t>Titik</a:t>
            </a:r>
            <a:r>
              <a:rPr lang="en-ID" dirty="0"/>
              <a:t> </a:t>
            </a:r>
            <a:r>
              <a:rPr lang="en-ID" dirty="0" err="1"/>
              <a:t>kompresi</a:t>
            </a:r>
            <a:r>
              <a:rPr lang="en-ID" dirty="0"/>
              <a:t> yang </a:t>
            </a:r>
            <a:r>
              <a:rPr lang="en-ID" dirty="0" err="1"/>
              <a:t>cenderung</a:t>
            </a:r>
            <a:r>
              <a:rPr lang="en-ID" dirty="0"/>
              <a:t> </a:t>
            </a:r>
            <a:r>
              <a:rPr lang="en-ID" dirty="0" err="1"/>
              <a:t>mengempiskan</a:t>
            </a:r>
            <a:r>
              <a:rPr lang="en-ID" dirty="0"/>
              <a:t> vena yang </a:t>
            </a:r>
            <a:r>
              <a:rPr lang="en-ID" dirty="0" err="1"/>
              <a:t>memasuki</a:t>
            </a:r>
            <a:r>
              <a:rPr lang="en-ID" dirty="0"/>
              <a:t> </a:t>
            </a:r>
            <a:r>
              <a:rPr lang="en-ID" dirty="0" err="1"/>
              <a:t>toraks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7240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15815-27B9-4780-705D-F0E34A6A4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C4CB-631A-2B8A-2610-F63166C9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661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D" sz="4400" b="1" dirty="0" err="1"/>
              <a:t>Efek</a:t>
            </a:r>
            <a:r>
              <a:rPr lang="en-ID" sz="4400" b="1" dirty="0"/>
              <a:t> </a:t>
            </a:r>
            <a:r>
              <a:rPr lang="en-ID" sz="4400" b="1" dirty="0" err="1"/>
              <a:t>Tekanan</a:t>
            </a:r>
            <a:r>
              <a:rPr lang="en-ID" sz="4400" b="1" dirty="0"/>
              <a:t> Atrium Kanan yang Tinggi </a:t>
            </a:r>
            <a:r>
              <a:rPr lang="en-ID" sz="4400" b="1" dirty="0" err="1"/>
              <a:t>terhadap</a:t>
            </a:r>
            <a:r>
              <a:rPr lang="en-ID" sz="4400" b="1" dirty="0"/>
              <a:t> </a:t>
            </a:r>
            <a:r>
              <a:rPr lang="en-ID" sz="4400" b="1" dirty="0" err="1"/>
              <a:t>Tekanan</a:t>
            </a:r>
            <a:r>
              <a:rPr lang="en-ID" sz="4400" b="1" dirty="0"/>
              <a:t> Vena </a:t>
            </a:r>
            <a:r>
              <a:rPr lang="en-ID" sz="4400" b="1" dirty="0" err="1"/>
              <a:t>Perifer</a:t>
            </a:r>
            <a:endParaRPr lang="en-ID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0FF0F-BA58-1641-683D-C7E21B39B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0259"/>
            <a:ext cx="10515600" cy="44142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D" sz="2300" dirty="0"/>
              <a:t>Ketika </a:t>
            </a:r>
            <a:r>
              <a:rPr lang="en-ID" sz="2300" dirty="0" err="1"/>
              <a:t>tekanan</a:t>
            </a:r>
            <a:r>
              <a:rPr lang="en-ID" sz="2300" dirty="0"/>
              <a:t> atrium </a:t>
            </a:r>
            <a:r>
              <a:rPr lang="en-ID" sz="2300" dirty="0" err="1"/>
              <a:t>kanan</a:t>
            </a:r>
            <a:r>
              <a:rPr lang="en-ID" sz="2300" dirty="0"/>
              <a:t> </a:t>
            </a:r>
            <a:r>
              <a:rPr lang="en-ID" sz="2300" dirty="0" err="1"/>
              <a:t>meningkat</a:t>
            </a:r>
            <a:r>
              <a:rPr lang="en-ID" sz="2300" dirty="0"/>
              <a:t> di </a:t>
            </a:r>
            <a:r>
              <a:rPr lang="en-ID" sz="2300" dirty="0" err="1"/>
              <a:t>atas</a:t>
            </a:r>
            <a:r>
              <a:rPr lang="en-ID" sz="2300" dirty="0"/>
              <a:t> </a:t>
            </a:r>
            <a:r>
              <a:rPr lang="en-ID" sz="2300" dirty="0" err="1"/>
              <a:t>nilai</a:t>
            </a:r>
            <a:r>
              <a:rPr lang="en-ID" sz="2300" dirty="0"/>
              <a:t> </a:t>
            </a:r>
            <a:r>
              <a:rPr lang="en-ID" sz="2300" dirty="0" err="1"/>
              <a:t>normalnya</a:t>
            </a:r>
            <a:r>
              <a:rPr lang="en-ID" sz="2300" dirty="0"/>
              <a:t> </a:t>
            </a:r>
            <a:r>
              <a:rPr lang="en-ID" sz="2300" dirty="0" err="1"/>
              <a:t>yaitu</a:t>
            </a:r>
            <a:r>
              <a:rPr lang="en-ID" sz="2300" dirty="0"/>
              <a:t> 0 mmHg, </a:t>
            </a:r>
            <a:r>
              <a:rPr lang="en-ID" sz="2300" dirty="0" err="1"/>
              <a:t>darah</a:t>
            </a:r>
            <a:r>
              <a:rPr lang="en-ID" sz="2300" dirty="0"/>
              <a:t> </a:t>
            </a:r>
            <a:r>
              <a:rPr lang="en-ID" sz="2300" dirty="0" err="1"/>
              <a:t>mulai</a:t>
            </a:r>
            <a:r>
              <a:rPr lang="en-ID" sz="2300" dirty="0"/>
              <a:t> </a:t>
            </a:r>
            <a:r>
              <a:rPr lang="en-ID" sz="2300" dirty="0" err="1"/>
              <a:t>terkumpul</a:t>
            </a:r>
            <a:r>
              <a:rPr lang="en-ID" sz="2300" dirty="0"/>
              <a:t> di vena-vena </a:t>
            </a:r>
            <a:r>
              <a:rPr lang="en-ID" sz="2300" dirty="0" err="1"/>
              <a:t>besar</a:t>
            </a:r>
            <a:r>
              <a:rPr lang="en-ID" sz="2300" dirty="0"/>
              <a:t>. </a:t>
            </a:r>
            <a:r>
              <a:rPr lang="en-ID" sz="2300" dirty="0" err="1"/>
              <a:t>Penumpukan</a:t>
            </a:r>
            <a:r>
              <a:rPr lang="en-ID" sz="2300" dirty="0"/>
              <a:t> </a:t>
            </a:r>
            <a:r>
              <a:rPr lang="en-ID" sz="2300" dirty="0" err="1"/>
              <a:t>darah</a:t>
            </a:r>
            <a:r>
              <a:rPr lang="en-ID" sz="2300" dirty="0"/>
              <a:t> </a:t>
            </a:r>
            <a:r>
              <a:rPr lang="en-ID" sz="2300" dirty="0" err="1"/>
              <a:t>ini</a:t>
            </a:r>
            <a:r>
              <a:rPr lang="en-ID" sz="2300" dirty="0"/>
              <a:t> </a:t>
            </a:r>
            <a:r>
              <a:rPr lang="en-ID" sz="2300" dirty="0" err="1"/>
              <a:t>memperbesar</a:t>
            </a:r>
            <a:r>
              <a:rPr lang="en-ID" sz="2300" dirty="0"/>
              <a:t> vena-vena, dan </a:t>
            </a:r>
            <a:r>
              <a:rPr lang="en-ID" sz="2300" dirty="0" err="1"/>
              <a:t>bahkan</a:t>
            </a:r>
            <a:r>
              <a:rPr lang="en-ID" sz="2300" dirty="0"/>
              <a:t> </a:t>
            </a:r>
            <a:r>
              <a:rPr lang="en-ID" sz="2300" dirty="0" err="1"/>
              <a:t>titik-titik</a:t>
            </a:r>
            <a:r>
              <a:rPr lang="en-ID" sz="2300" dirty="0"/>
              <a:t> </a:t>
            </a:r>
            <a:r>
              <a:rPr lang="en-ID" sz="2300" dirty="0" err="1"/>
              <a:t>kolaps</a:t>
            </a:r>
            <a:r>
              <a:rPr lang="en-ID" sz="2300" dirty="0"/>
              <a:t> di vena-vena </a:t>
            </a:r>
            <a:r>
              <a:rPr lang="en-ID" sz="2300" dirty="0" err="1"/>
              <a:t>terbuka</a:t>
            </a:r>
            <a:r>
              <a:rPr lang="en-ID" sz="2300" dirty="0"/>
              <a:t> </a:t>
            </a:r>
            <a:r>
              <a:rPr lang="en-ID" sz="2300" dirty="0" err="1"/>
              <a:t>ketika</a:t>
            </a:r>
            <a:r>
              <a:rPr lang="en-ID" sz="2300" dirty="0"/>
              <a:t> </a:t>
            </a:r>
            <a:r>
              <a:rPr lang="en-ID" sz="2300" dirty="0" err="1"/>
              <a:t>tekanan</a:t>
            </a:r>
            <a:r>
              <a:rPr lang="en-ID" sz="2300" dirty="0"/>
              <a:t> atrium </a:t>
            </a:r>
            <a:r>
              <a:rPr lang="en-ID" sz="2300" dirty="0" err="1"/>
              <a:t>kanan</a:t>
            </a:r>
            <a:r>
              <a:rPr lang="en-ID" sz="2300" dirty="0"/>
              <a:t> </a:t>
            </a:r>
            <a:r>
              <a:rPr lang="en-ID" sz="2300" dirty="0" err="1"/>
              <a:t>meningkat</a:t>
            </a:r>
            <a:r>
              <a:rPr lang="en-ID" sz="2300" dirty="0"/>
              <a:t> di </a:t>
            </a:r>
            <a:r>
              <a:rPr lang="en-ID" sz="2300" dirty="0" err="1"/>
              <a:t>atas</a:t>
            </a:r>
            <a:r>
              <a:rPr lang="en-ID" sz="2300" dirty="0"/>
              <a:t> +4 </a:t>
            </a:r>
            <a:r>
              <a:rPr lang="en-ID" sz="2300" dirty="0" err="1"/>
              <a:t>hingga</a:t>
            </a:r>
            <a:r>
              <a:rPr lang="en-ID" sz="2300" dirty="0"/>
              <a:t> +6 mmHg. </a:t>
            </a:r>
            <a:r>
              <a:rPr lang="en-ID" sz="2300" dirty="0" err="1"/>
              <a:t>Kemudian</a:t>
            </a:r>
            <a:r>
              <a:rPr lang="en-ID" sz="2300" dirty="0"/>
              <a:t>, </a:t>
            </a:r>
            <a:r>
              <a:rPr lang="en-ID" sz="2300" dirty="0" err="1"/>
              <a:t>ketika</a:t>
            </a:r>
            <a:r>
              <a:rPr lang="en-ID" sz="2300" dirty="0"/>
              <a:t> </a:t>
            </a:r>
            <a:r>
              <a:rPr lang="en-ID" sz="2300" dirty="0" err="1"/>
              <a:t>tekanan</a:t>
            </a:r>
            <a:r>
              <a:rPr lang="en-ID" sz="2300" dirty="0"/>
              <a:t> atrium </a:t>
            </a:r>
            <a:r>
              <a:rPr lang="en-ID" sz="2300" dirty="0" err="1"/>
              <a:t>kanan</a:t>
            </a:r>
            <a:r>
              <a:rPr lang="en-ID" sz="2300" dirty="0"/>
              <a:t> </a:t>
            </a:r>
            <a:r>
              <a:rPr lang="en-ID" sz="2300" dirty="0" err="1"/>
              <a:t>meningkat</a:t>
            </a:r>
            <a:r>
              <a:rPr lang="en-ID" sz="2300" dirty="0"/>
              <a:t> </a:t>
            </a:r>
            <a:r>
              <a:rPr lang="en-ID" sz="2300" dirty="0" err="1"/>
              <a:t>lebih</a:t>
            </a:r>
            <a:r>
              <a:rPr lang="en-ID" sz="2300" dirty="0"/>
              <a:t> </a:t>
            </a:r>
            <a:r>
              <a:rPr lang="en-ID" sz="2300" dirty="0" err="1"/>
              <a:t>jauh</a:t>
            </a:r>
            <a:r>
              <a:rPr lang="en-ID" sz="2300" dirty="0"/>
              <a:t>, </a:t>
            </a:r>
            <a:r>
              <a:rPr lang="en-ID" sz="2300" dirty="0" err="1"/>
              <a:t>peningkatan</a:t>
            </a:r>
            <a:r>
              <a:rPr lang="en-ID" sz="2300" dirty="0"/>
              <a:t> </a:t>
            </a:r>
            <a:r>
              <a:rPr lang="en-ID" sz="2300" dirty="0" err="1"/>
              <a:t>tambahan</a:t>
            </a:r>
            <a:r>
              <a:rPr lang="en-ID" sz="2300" dirty="0"/>
              <a:t> </a:t>
            </a:r>
            <a:r>
              <a:rPr lang="en-ID" sz="2300" dirty="0" err="1"/>
              <a:t>tersebut</a:t>
            </a:r>
            <a:r>
              <a:rPr lang="en-ID" sz="2300" dirty="0"/>
              <a:t> </a:t>
            </a:r>
            <a:r>
              <a:rPr lang="en-ID" sz="2300" dirty="0" err="1"/>
              <a:t>menyebabkan</a:t>
            </a:r>
            <a:r>
              <a:rPr lang="en-ID" sz="2300" dirty="0"/>
              <a:t> </a:t>
            </a:r>
            <a:r>
              <a:rPr lang="en-ID" sz="2300" dirty="0" err="1"/>
              <a:t>peningkatan</a:t>
            </a:r>
            <a:r>
              <a:rPr lang="en-ID" sz="2300" dirty="0"/>
              <a:t> yang </a:t>
            </a:r>
            <a:r>
              <a:rPr lang="en-ID" sz="2300" dirty="0" err="1"/>
              <a:t>sesuai</a:t>
            </a:r>
            <a:r>
              <a:rPr lang="en-ID" sz="2300" dirty="0"/>
              <a:t> pada </a:t>
            </a:r>
            <a:r>
              <a:rPr lang="en-ID" sz="2300" dirty="0" err="1"/>
              <a:t>tekanan</a:t>
            </a:r>
            <a:r>
              <a:rPr lang="en-ID" sz="2300" dirty="0"/>
              <a:t> vena </a:t>
            </a:r>
            <a:r>
              <a:rPr lang="en-ID" sz="2300" dirty="0" err="1"/>
              <a:t>perifer</a:t>
            </a:r>
            <a:r>
              <a:rPr lang="en-ID" sz="2300" dirty="0"/>
              <a:t> di </a:t>
            </a:r>
            <a:r>
              <a:rPr lang="en-ID" sz="2300" dirty="0" err="1"/>
              <a:t>tungkai</a:t>
            </a:r>
            <a:r>
              <a:rPr lang="en-ID" sz="2300" dirty="0"/>
              <a:t> dan di </a:t>
            </a:r>
            <a:r>
              <a:rPr lang="en-ID" sz="2300" dirty="0" err="1"/>
              <a:t>tempat</a:t>
            </a:r>
            <a:r>
              <a:rPr lang="en-ID" sz="2300" dirty="0"/>
              <a:t> lain. Karena </a:t>
            </a:r>
            <a:r>
              <a:rPr lang="en-ID" sz="2300" dirty="0" err="1"/>
              <a:t>fungsi</a:t>
            </a:r>
            <a:r>
              <a:rPr lang="en-ID" sz="2300" dirty="0"/>
              <a:t> </a:t>
            </a:r>
            <a:r>
              <a:rPr lang="en-ID" sz="2300" dirty="0" err="1"/>
              <a:t>jantung</a:t>
            </a:r>
            <a:r>
              <a:rPr lang="en-ID" sz="2300" dirty="0"/>
              <a:t> </a:t>
            </a:r>
            <a:r>
              <a:rPr lang="en-ID" sz="2300" dirty="0" err="1"/>
              <a:t>harus</a:t>
            </a:r>
            <a:r>
              <a:rPr lang="en-ID" sz="2300" dirty="0"/>
              <a:t> </a:t>
            </a:r>
            <a:r>
              <a:rPr lang="en-ID" sz="2300" dirty="0" err="1"/>
              <a:t>terganggu</a:t>
            </a:r>
            <a:r>
              <a:rPr lang="en-ID" sz="2300" dirty="0"/>
              <a:t> </a:t>
            </a:r>
            <a:r>
              <a:rPr lang="en-ID" sz="2300" dirty="0" err="1"/>
              <a:t>secara</a:t>
            </a:r>
            <a:r>
              <a:rPr lang="en-ID" sz="2300" dirty="0"/>
              <a:t> </a:t>
            </a:r>
            <a:r>
              <a:rPr lang="en-ID" sz="2300" dirty="0" err="1"/>
              <a:t>signifikan</a:t>
            </a:r>
            <a:r>
              <a:rPr lang="en-ID" sz="2300" dirty="0"/>
              <a:t> </a:t>
            </a:r>
            <a:r>
              <a:rPr lang="en-ID" sz="2300" dirty="0" err="1"/>
              <a:t>untuk</a:t>
            </a:r>
            <a:r>
              <a:rPr lang="en-ID" sz="2300" dirty="0"/>
              <a:t> </a:t>
            </a:r>
            <a:r>
              <a:rPr lang="en-ID" sz="2300" dirty="0" err="1"/>
              <a:t>menyebabkan</a:t>
            </a:r>
            <a:r>
              <a:rPr lang="en-ID" sz="2300" dirty="0"/>
              <a:t> </a:t>
            </a:r>
            <a:r>
              <a:rPr lang="en-ID" sz="2300" dirty="0" err="1"/>
              <a:t>peningkatan</a:t>
            </a:r>
            <a:r>
              <a:rPr lang="en-ID" sz="2300" dirty="0"/>
              <a:t> </a:t>
            </a:r>
            <a:r>
              <a:rPr lang="en-ID" sz="2300" dirty="0" err="1"/>
              <a:t>tekanan</a:t>
            </a:r>
            <a:r>
              <a:rPr lang="en-ID" sz="2300" dirty="0"/>
              <a:t> atrium </a:t>
            </a:r>
            <a:r>
              <a:rPr lang="en-ID" sz="2300" dirty="0" err="1"/>
              <a:t>kanan</a:t>
            </a:r>
            <a:r>
              <a:rPr lang="en-ID" sz="2300" dirty="0"/>
              <a:t> </a:t>
            </a:r>
            <a:r>
              <a:rPr lang="en-ID" sz="2300" dirty="0" err="1"/>
              <a:t>setinggi</a:t>
            </a:r>
            <a:r>
              <a:rPr lang="en-ID" sz="2300" dirty="0"/>
              <a:t> +4 </a:t>
            </a:r>
            <a:r>
              <a:rPr lang="en-ID" sz="2300" dirty="0" err="1"/>
              <a:t>hingga</a:t>
            </a:r>
            <a:r>
              <a:rPr lang="en-ID" sz="2300" dirty="0"/>
              <a:t> +6 mmHg, </a:t>
            </a:r>
            <a:r>
              <a:rPr lang="en-ID" sz="2300" dirty="0" err="1"/>
              <a:t>tekanan</a:t>
            </a:r>
            <a:r>
              <a:rPr lang="en-ID" sz="2300" dirty="0"/>
              <a:t> vena </a:t>
            </a:r>
            <a:r>
              <a:rPr lang="en-ID" sz="2300" dirty="0" err="1"/>
              <a:t>perifer</a:t>
            </a:r>
            <a:r>
              <a:rPr lang="en-ID" sz="2300" dirty="0"/>
              <a:t> </a:t>
            </a:r>
            <a:r>
              <a:rPr lang="en-ID" sz="2300" dirty="0" err="1"/>
              <a:t>tidak</a:t>
            </a:r>
            <a:r>
              <a:rPr lang="en-ID" sz="2300" dirty="0"/>
              <a:t> </a:t>
            </a:r>
            <a:r>
              <a:rPr lang="en-ID" sz="2300" dirty="0" err="1"/>
              <a:t>meningkat</a:t>
            </a:r>
            <a:r>
              <a:rPr lang="en-ID" sz="2300" dirty="0"/>
              <a:t> </a:t>
            </a:r>
            <a:r>
              <a:rPr lang="en-ID" sz="2300" dirty="0" err="1"/>
              <a:t>secara</a:t>
            </a:r>
            <a:r>
              <a:rPr lang="en-ID" sz="2300" dirty="0"/>
              <a:t> </a:t>
            </a:r>
            <a:r>
              <a:rPr lang="en-ID" sz="2300" dirty="0" err="1"/>
              <a:t>nyata</a:t>
            </a:r>
            <a:r>
              <a:rPr lang="en-ID" sz="2300" dirty="0"/>
              <a:t>, </a:t>
            </a:r>
            <a:r>
              <a:rPr lang="en-ID" sz="2300" dirty="0" err="1"/>
              <a:t>bahkan</a:t>
            </a:r>
            <a:r>
              <a:rPr lang="en-ID" sz="2300" dirty="0"/>
              <a:t> pada </a:t>
            </a:r>
            <a:r>
              <a:rPr lang="en-ID" sz="2300" dirty="0" err="1"/>
              <a:t>tahap</a:t>
            </a:r>
            <a:r>
              <a:rPr lang="en-ID" sz="2300" dirty="0"/>
              <a:t> </a:t>
            </a:r>
            <a:r>
              <a:rPr lang="en-ID" sz="2300" dirty="0" err="1"/>
              <a:t>awal</a:t>
            </a:r>
            <a:r>
              <a:rPr lang="en-ID" sz="2300" dirty="0"/>
              <a:t> </a:t>
            </a:r>
            <a:r>
              <a:rPr lang="en-ID" sz="2300" dirty="0" err="1"/>
              <a:t>gagal</a:t>
            </a:r>
            <a:r>
              <a:rPr lang="en-ID" sz="2300" dirty="0"/>
              <a:t> </a:t>
            </a:r>
            <a:r>
              <a:rPr lang="en-ID" sz="2300" dirty="0" err="1"/>
              <a:t>jantung</a:t>
            </a:r>
            <a:r>
              <a:rPr lang="en-ID" sz="2300" dirty="0"/>
              <a:t>, </a:t>
            </a:r>
            <a:r>
              <a:rPr lang="en-ID" sz="2300" dirty="0" err="1"/>
              <a:t>selama</a:t>
            </a:r>
            <a:r>
              <a:rPr lang="en-ID" sz="2300" dirty="0"/>
              <a:t> orang </a:t>
            </a:r>
            <a:r>
              <a:rPr lang="en-ID" sz="2300" dirty="0" err="1"/>
              <a:t>tersebut</a:t>
            </a:r>
            <a:r>
              <a:rPr lang="en-ID" sz="2300" dirty="0"/>
              <a:t> </a:t>
            </a:r>
            <a:r>
              <a:rPr lang="en-ID" sz="2300" dirty="0" err="1"/>
              <a:t>beristirahat</a:t>
            </a:r>
            <a:r>
              <a:rPr lang="en-ID" sz="23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DC059B-263F-DC24-FA84-AA4D6EDDD9EB}"/>
              </a:ext>
            </a:extLst>
          </p:cNvPr>
          <p:cNvSpPr txBox="1"/>
          <p:nvPr/>
        </p:nvSpPr>
        <p:spPr>
          <a:xfrm>
            <a:off x="225532" y="6311900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D" dirty="0" err="1"/>
              <a:t>Sumber</a:t>
            </a:r>
            <a:r>
              <a:rPr lang="en-ID" dirty="0"/>
              <a:t>: </a:t>
            </a:r>
            <a:r>
              <a:rPr lang="en-ID" dirty="0" err="1"/>
              <a:t>guyton</a:t>
            </a:r>
            <a:r>
              <a:rPr lang="en-ID" dirty="0"/>
              <a:t> and hall physiology 14</a:t>
            </a:r>
            <a:r>
              <a:rPr lang="en-ID" baseline="30000" dirty="0"/>
              <a:t>th</a:t>
            </a:r>
            <a:r>
              <a:rPr lang="en-ID" dirty="0"/>
              <a:t> edition, 2020 </a:t>
            </a:r>
          </a:p>
        </p:txBody>
      </p:sp>
    </p:spTree>
    <p:extLst>
      <p:ext uri="{BB962C8B-B14F-4D97-AF65-F5344CB8AC3E}">
        <p14:creationId xmlns:p14="http://schemas.microsoft.com/office/powerpoint/2010/main" val="12565016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1C3E0-9E40-5612-BFAB-5440D9C79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EE252-011A-2938-64DA-341453947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661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D" sz="4400" b="1" dirty="0" err="1"/>
              <a:t>Pengaruh</a:t>
            </a:r>
            <a:r>
              <a:rPr lang="en-ID" sz="4400" b="1" dirty="0"/>
              <a:t> </a:t>
            </a:r>
            <a:r>
              <a:rPr lang="en-ID" sz="4400" b="1" dirty="0" err="1"/>
              <a:t>Tekanan</a:t>
            </a:r>
            <a:r>
              <a:rPr lang="en-ID" sz="4400" b="1" dirty="0"/>
              <a:t> Intra-abdomen </a:t>
            </a:r>
            <a:r>
              <a:rPr lang="en-ID" sz="4400" b="1" dirty="0" err="1"/>
              <a:t>terhadap</a:t>
            </a:r>
            <a:r>
              <a:rPr lang="en-ID" sz="4400" b="1" dirty="0"/>
              <a:t> </a:t>
            </a:r>
            <a:r>
              <a:rPr lang="en-ID" sz="4400" b="1" dirty="0" err="1"/>
              <a:t>Tekanan</a:t>
            </a:r>
            <a:r>
              <a:rPr lang="en-ID" sz="4400" b="1" dirty="0"/>
              <a:t> Vena di Kaki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5A6E8-70B7-9894-AFDC-3E409A911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0259"/>
            <a:ext cx="10515600" cy="44142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D" sz="2300" dirty="0" err="1"/>
              <a:t>Tekanan</a:t>
            </a:r>
            <a:r>
              <a:rPr lang="en-ID" sz="2300" dirty="0"/>
              <a:t> di </a:t>
            </a:r>
            <a:r>
              <a:rPr lang="en-ID" sz="2300" dirty="0" err="1"/>
              <a:t>rongga</a:t>
            </a:r>
            <a:r>
              <a:rPr lang="en-ID" sz="2300" dirty="0"/>
              <a:t> </a:t>
            </a:r>
            <a:r>
              <a:rPr lang="en-ID" sz="2300" dirty="0" err="1"/>
              <a:t>perut</a:t>
            </a:r>
            <a:r>
              <a:rPr lang="en-ID" sz="2300" dirty="0"/>
              <a:t> orang yang </a:t>
            </a:r>
            <a:r>
              <a:rPr lang="en-ID" sz="2300" dirty="0" err="1"/>
              <a:t>berbaring</a:t>
            </a:r>
            <a:r>
              <a:rPr lang="en-ID" sz="2300" dirty="0"/>
              <a:t> </a:t>
            </a:r>
            <a:r>
              <a:rPr lang="en-ID" sz="2300" dirty="0" err="1"/>
              <a:t>terlentang</a:t>
            </a:r>
            <a:r>
              <a:rPr lang="en-ID" sz="2300" dirty="0"/>
              <a:t> </a:t>
            </a:r>
            <a:r>
              <a:rPr lang="en-ID" sz="2300" dirty="0" err="1"/>
              <a:t>biasanya</a:t>
            </a:r>
            <a:r>
              <a:rPr lang="en-ID" sz="2300" dirty="0"/>
              <a:t> rata-rata </a:t>
            </a:r>
            <a:r>
              <a:rPr lang="en-ID" sz="2300" dirty="0" err="1"/>
              <a:t>sekitar</a:t>
            </a:r>
            <a:r>
              <a:rPr lang="en-ID" sz="2300" dirty="0"/>
              <a:t> +6 mmHg, </a:t>
            </a:r>
            <a:r>
              <a:rPr lang="en-ID" sz="2300" dirty="0" err="1"/>
              <a:t>tetapi</a:t>
            </a:r>
            <a:r>
              <a:rPr lang="en-ID" sz="2300" dirty="0"/>
              <a:t> </a:t>
            </a:r>
            <a:r>
              <a:rPr lang="en-ID" sz="2300" dirty="0" err="1"/>
              <a:t>dapat</a:t>
            </a:r>
            <a:r>
              <a:rPr lang="en-ID" sz="2300" dirty="0"/>
              <a:t> </a:t>
            </a:r>
            <a:r>
              <a:rPr lang="en-ID" sz="2300" dirty="0" err="1"/>
              <a:t>meningkat</a:t>
            </a:r>
            <a:r>
              <a:rPr lang="en-ID" sz="2300" dirty="0"/>
              <a:t> </a:t>
            </a:r>
            <a:r>
              <a:rPr lang="en-ID" sz="2300" dirty="0" err="1"/>
              <a:t>hingga</a:t>
            </a:r>
            <a:r>
              <a:rPr lang="en-ID" sz="2300" dirty="0"/>
              <a:t> +15 </a:t>
            </a:r>
            <a:r>
              <a:rPr lang="en-ID" sz="2300" dirty="0" err="1"/>
              <a:t>hingga</a:t>
            </a:r>
            <a:r>
              <a:rPr lang="en-ID" sz="2300" dirty="0"/>
              <a:t> +30 mmHg </a:t>
            </a:r>
            <a:r>
              <a:rPr lang="en-ID" sz="2300" dirty="0" err="1"/>
              <a:t>akibat</a:t>
            </a:r>
            <a:r>
              <a:rPr lang="en-ID" sz="2300" dirty="0"/>
              <a:t> </a:t>
            </a:r>
            <a:r>
              <a:rPr lang="en-ID" sz="2300" dirty="0" err="1"/>
              <a:t>kehamilan</a:t>
            </a:r>
            <a:r>
              <a:rPr lang="en-ID" sz="2300" dirty="0"/>
              <a:t>, </a:t>
            </a:r>
            <a:r>
              <a:rPr lang="en-ID" sz="2300" dirty="0" err="1"/>
              <a:t>tumor</a:t>
            </a:r>
            <a:r>
              <a:rPr lang="en-ID" sz="2300" dirty="0"/>
              <a:t> </a:t>
            </a:r>
            <a:r>
              <a:rPr lang="en-ID" sz="2300" dirty="0" err="1"/>
              <a:t>besar</a:t>
            </a:r>
            <a:r>
              <a:rPr lang="en-ID" sz="2300" dirty="0"/>
              <a:t>, </a:t>
            </a:r>
            <a:r>
              <a:rPr lang="en-ID" sz="2300" dirty="0" err="1"/>
              <a:t>obesitas</a:t>
            </a:r>
            <a:r>
              <a:rPr lang="en-ID" sz="2300" dirty="0"/>
              <a:t> </a:t>
            </a:r>
            <a:r>
              <a:rPr lang="en-ID" sz="2300" dirty="0" err="1"/>
              <a:t>perut</a:t>
            </a:r>
            <a:r>
              <a:rPr lang="en-ID" sz="2300" dirty="0"/>
              <a:t>, </a:t>
            </a:r>
            <a:r>
              <a:rPr lang="en-ID" sz="2300" dirty="0" err="1"/>
              <a:t>atau</a:t>
            </a:r>
            <a:r>
              <a:rPr lang="en-ID" sz="2300" dirty="0"/>
              <a:t> </a:t>
            </a:r>
            <a:r>
              <a:rPr lang="en-ID" sz="2300" dirty="0" err="1"/>
              <a:t>cairan</a:t>
            </a:r>
            <a:r>
              <a:rPr lang="en-ID" sz="2300" dirty="0"/>
              <a:t> </a:t>
            </a:r>
            <a:r>
              <a:rPr lang="en-ID" sz="2300" dirty="0" err="1"/>
              <a:t>berlebih</a:t>
            </a:r>
            <a:r>
              <a:rPr lang="en-ID" sz="2300" dirty="0"/>
              <a:t> (</a:t>
            </a:r>
            <a:r>
              <a:rPr lang="en-ID" sz="2300" dirty="0" err="1"/>
              <a:t>disebut</a:t>
            </a:r>
            <a:r>
              <a:rPr lang="en-ID" sz="2300" dirty="0"/>
              <a:t> </a:t>
            </a:r>
            <a:r>
              <a:rPr lang="en-ID" sz="2300" dirty="0" err="1"/>
              <a:t>asites</a:t>
            </a:r>
            <a:r>
              <a:rPr lang="en-ID" sz="2300" dirty="0"/>
              <a:t>) di </a:t>
            </a:r>
            <a:r>
              <a:rPr lang="en-ID" sz="2300" dirty="0" err="1"/>
              <a:t>rongga</a:t>
            </a:r>
            <a:r>
              <a:rPr lang="en-ID" sz="2300" dirty="0"/>
              <a:t> </a:t>
            </a:r>
            <a:r>
              <a:rPr lang="en-ID" sz="2300" dirty="0" err="1"/>
              <a:t>perut</a:t>
            </a:r>
            <a:r>
              <a:rPr lang="en-ID" sz="2300" dirty="0"/>
              <a:t>. Ketika </a:t>
            </a:r>
            <a:r>
              <a:rPr lang="en-ID" sz="2300" dirty="0" err="1"/>
              <a:t>tekanan</a:t>
            </a:r>
            <a:r>
              <a:rPr lang="en-ID" sz="2300" dirty="0"/>
              <a:t> intra-abdomen </a:t>
            </a:r>
            <a:r>
              <a:rPr lang="en-ID" sz="2300" dirty="0" err="1"/>
              <a:t>meningkat</a:t>
            </a:r>
            <a:r>
              <a:rPr lang="en-ID" sz="2300" dirty="0"/>
              <a:t>, </a:t>
            </a:r>
            <a:r>
              <a:rPr lang="en-ID" sz="2300" dirty="0" err="1"/>
              <a:t>tekanan</a:t>
            </a:r>
            <a:r>
              <a:rPr lang="en-ID" sz="2300" dirty="0"/>
              <a:t> di vena kaki </a:t>
            </a:r>
            <a:r>
              <a:rPr lang="en-ID" sz="2300" dirty="0" err="1"/>
              <a:t>harus</a:t>
            </a:r>
            <a:r>
              <a:rPr lang="en-ID" sz="2300" dirty="0"/>
              <a:t> </a:t>
            </a:r>
            <a:r>
              <a:rPr lang="en-ID" sz="2300" dirty="0" err="1"/>
              <a:t>meningkat</a:t>
            </a:r>
            <a:r>
              <a:rPr lang="en-ID" sz="2300" dirty="0"/>
              <a:t> di </a:t>
            </a:r>
            <a:r>
              <a:rPr lang="en-ID" sz="2300" dirty="0" err="1"/>
              <a:t>atas</a:t>
            </a:r>
            <a:r>
              <a:rPr lang="en-ID" sz="2300" dirty="0"/>
              <a:t> </a:t>
            </a:r>
            <a:r>
              <a:rPr lang="en-ID" sz="2300" dirty="0" err="1"/>
              <a:t>tekanan</a:t>
            </a:r>
            <a:r>
              <a:rPr lang="en-ID" sz="2300" dirty="0"/>
              <a:t> </a:t>
            </a:r>
            <a:r>
              <a:rPr lang="en-ID" sz="2300" dirty="0" err="1"/>
              <a:t>perut</a:t>
            </a:r>
            <a:r>
              <a:rPr lang="en-ID" sz="2300" dirty="0"/>
              <a:t> </a:t>
            </a:r>
            <a:r>
              <a:rPr lang="en-ID" sz="2300" dirty="0" err="1"/>
              <a:t>sebelum</a:t>
            </a:r>
            <a:r>
              <a:rPr lang="en-ID" sz="2300" dirty="0"/>
              <a:t> vena </a:t>
            </a:r>
            <a:r>
              <a:rPr lang="en-ID" sz="2300" dirty="0" err="1"/>
              <a:t>perut</a:t>
            </a:r>
            <a:r>
              <a:rPr lang="en-ID" sz="2300" dirty="0"/>
              <a:t> </a:t>
            </a:r>
            <a:r>
              <a:rPr lang="en-ID" sz="2300" dirty="0" err="1"/>
              <a:t>terbuka</a:t>
            </a:r>
            <a:r>
              <a:rPr lang="en-ID" sz="2300" dirty="0"/>
              <a:t> dan </a:t>
            </a:r>
            <a:r>
              <a:rPr lang="en-ID" sz="2300" dirty="0" err="1"/>
              <a:t>memungkinkan</a:t>
            </a:r>
            <a:r>
              <a:rPr lang="en-ID" sz="2300" dirty="0"/>
              <a:t> </a:t>
            </a:r>
            <a:r>
              <a:rPr lang="en-ID" sz="2300" dirty="0" err="1"/>
              <a:t>darah</a:t>
            </a:r>
            <a:r>
              <a:rPr lang="en-ID" sz="2300" dirty="0"/>
              <a:t> </a:t>
            </a:r>
            <a:r>
              <a:rPr lang="en-ID" sz="2300" dirty="0" err="1"/>
              <a:t>mengalir</a:t>
            </a:r>
            <a:r>
              <a:rPr lang="en-ID" sz="2300" dirty="0"/>
              <a:t> </a:t>
            </a:r>
            <a:r>
              <a:rPr lang="en-ID" sz="2300" dirty="0" err="1"/>
              <a:t>dari</a:t>
            </a:r>
            <a:r>
              <a:rPr lang="en-ID" sz="2300" dirty="0"/>
              <a:t> kaki </a:t>
            </a:r>
            <a:r>
              <a:rPr lang="en-ID" sz="2300" dirty="0" err="1"/>
              <a:t>ke</a:t>
            </a:r>
            <a:r>
              <a:rPr lang="en-ID" sz="2300" dirty="0"/>
              <a:t> </a:t>
            </a:r>
            <a:r>
              <a:rPr lang="en-ID" sz="2300" dirty="0" err="1"/>
              <a:t>jantung</a:t>
            </a:r>
            <a:r>
              <a:rPr lang="en-ID" sz="2300" dirty="0"/>
              <a:t>. Jadi, </a:t>
            </a:r>
            <a:r>
              <a:rPr lang="en-ID" sz="2300" dirty="0" err="1"/>
              <a:t>jika</a:t>
            </a:r>
            <a:r>
              <a:rPr lang="en-ID" sz="2300" dirty="0"/>
              <a:t> </a:t>
            </a:r>
            <a:r>
              <a:rPr lang="en-ID" sz="2300" dirty="0" err="1"/>
              <a:t>tekanan</a:t>
            </a:r>
            <a:r>
              <a:rPr lang="en-ID" sz="2300" dirty="0"/>
              <a:t> intra-abdomen </a:t>
            </a:r>
            <a:r>
              <a:rPr lang="en-ID" sz="2300" dirty="0" err="1"/>
              <a:t>adalah</a:t>
            </a:r>
            <a:r>
              <a:rPr lang="en-ID" sz="2300" dirty="0"/>
              <a:t> +20 mmHg, </a:t>
            </a:r>
            <a:r>
              <a:rPr lang="en-ID" sz="2300" dirty="0" err="1"/>
              <a:t>tekanan</a:t>
            </a:r>
            <a:r>
              <a:rPr lang="en-ID" sz="2300" dirty="0"/>
              <a:t> </a:t>
            </a:r>
            <a:r>
              <a:rPr lang="en-ID" sz="2300" dirty="0" err="1"/>
              <a:t>terendah</a:t>
            </a:r>
            <a:r>
              <a:rPr lang="en-ID" sz="2300" dirty="0"/>
              <a:t> yang </a:t>
            </a:r>
            <a:r>
              <a:rPr lang="en-ID" sz="2300" dirty="0" err="1"/>
              <a:t>mungkin</a:t>
            </a:r>
            <a:r>
              <a:rPr lang="en-ID" sz="2300" dirty="0"/>
              <a:t> </a:t>
            </a:r>
            <a:r>
              <a:rPr lang="en-ID" sz="2300" dirty="0" err="1"/>
              <a:t>terjadi</a:t>
            </a:r>
            <a:r>
              <a:rPr lang="en-ID" sz="2300" dirty="0"/>
              <a:t> di vena femoralis juga </a:t>
            </a:r>
            <a:r>
              <a:rPr lang="en-ID" sz="2300" dirty="0" err="1"/>
              <a:t>sekitar</a:t>
            </a:r>
            <a:r>
              <a:rPr lang="en-ID" sz="2300" dirty="0"/>
              <a:t> +20 mmHg.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6643F6-D0B9-C2D8-3496-E0C97DDB2CCB}"/>
              </a:ext>
            </a:extLst>
          </p:cNvPr>
          <p:cNvSpPr txBox="1"/>
          <p:nvPr/>
        </p:nvSpPr>
        <p:spPr>
          <a:xfrm>
            <a:off x="225532" y="6311900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D" dirty="0" err="1"/>
              <a:t>Sumber</a:t>
            </a:r>
            <a:r>
              <a:rPr lang="en-ID" dirty="0"/>
              <a:t>: </a:t>
            </a:r>
            <a:r>
              <a:rPr lang="en-ID" dirty="0" err="1"/>
              <a:t>guyton</a:t>
            </a:r>
            <a:r>
              <a:rPr lang="en-ID" dirty="0"/>
              <a:t> and hall physiology 14</a:t>
            </a:r>
            <a:r>
              <a:rPr lang="en-ID" baseline="30000" dirty="0"/>
              <a:t>th</a:t>
            </a:r>
            <a:r>
              <a:rPr lang="en-ID" dirty="0"/>
              <a:t> edition, 2020 </a:t>
            </a:r>
          </a:p>
        </p:txBody>
      </p:sp>
    </p:spTree>
    <p:extLst>
      <p:ext uri="{BB962C8B-B14F-4D97-AF65-F5344CB8AC3E}">
        <p14:creationId xmlns:p14="http://schemas.microsoft.com/office/powerpoint/2010/main" val="10322168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CE921-4276-345F-313F-37B6D93C0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AE61D-D640-9F97-48D8-AF1F1FD24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661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dirty="0" err="1"/>
              <a:t>Pengaruh</a:t>
            </a:r>
            <a:r>
              <a:rPr lang="en-US" sz="4400" b="1" dirty="0"/>
              <a:t> </a:t>
            </a:r>
            <a:r>
              <a:rPr lang="en-US" sz="4400" b="1" dirty="0" err="1"/>
              <a:t>Tekanan</a:t>
            </a:r>
            <a:r>
              <a:rPr lang="en-US" sz="4400" b="1" dirty="0"/>
              <a:t> </a:t>
            </a:r>
            <a:r>
              <a:rPr lang="en-US" sz="4400" b="1" dirty="0" err="1"/>
              <a:t>Gravitasi</a:t>
            </a:r>
            <a:r>
              <a:rPr lang="en-US" sz="4400" b="1" dirty="0"/>
              <a:t> </a:t>
            </a:r>
            <a:r>
              <a:rPr lang="en-US" sz="4400" b="1" dirty="0" err="1"/>
              <a:t>terhadap</a:t>
            </a:r>
            <a:r>
              <a:rPr lang="en-US" sz="4400" b="1" dirty="0"/>
              <a:t> </a:t>
            </a:r>
            <a:r>
              <a:rPr lang="en-US" sz="4400" b="1" dirty="0" err="1"/>
              <a:t>Tekanan</a:t>
            </a:r>
            <a:r>
              <a:rPr lang="en-US" sz="4400" b="1" dirty="0"/>
              <a:t> Vena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A9E4C-9417-7F7E-0F33-0F1E9806A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0259"/>
            <a:ext cx="10515600" cy="44142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300" dirty="0"/>
              <a:t>Di </a:t>
            </a:r>
            <a:r>
              <a:rPr lang="en-US" sz="2300" dirty="0" err="1"/>
              <a:t>setiap</a:t>
            </a:r>
            <a:r>
              <a:rPr lang="en-US" sz="2300" dirty="0"/>
              <a:t> </a:t>
            </a:r>
            <a:r>
              <a:rPr lang="en-US" sz="2300" i="1" dirty="0"/>
              <a:t>body of water</a:t>
            </a:r>
            <a:r>
              <a:rPr lang="en-US" sz="2300" dirty="0"/>
              <a:t> yang </a:t>
            </a:r>
            <a:r>
              <a:rPr lang="en-US" sz="2300" dirty="0" err="1"/>
              <a:t>terpapar</a:t>
            </a:r>
            <a:r>
              <a:rPr lang="en-US" sz="2300" dirty="0"/>
              <a:t> </a:t>
            </a:r>
            <a:r>
              <a:rPr lang="en-US" sz="2300" dirty="0" err="1"/>
              <a:t>udara</a:t>
            </a:r>
            <a:r>
              <a:rPr lang="en-US" sz="2300" dirty="0"/>
              <a:t>, </a:t>
            </a:r>
            <a:r>
              <a:rPr lang="en-US" sz="2300" dirty="0" err="1"/>
              <a:t>tekanan</a:t>
            </a:r>
            <a:r>
              <a:rPr lang="en-US" sz="2300" dirty="0"/>
              <a:t> di </a:t>
            </a:r>
            <a:r>
              <a:rPr lang="en-US" sz="2300" dirty="0" err="1"/>
              <a:t>permukaan</a:t>
            </a:r>
            <a:r>
              <a:rPr lang="en-US" sz="2300" dirty="0"/>
              <a:t> air </a:t>
            </a:r>
            <a:r>
              <a:rPr lang="en-US" sz="2300" dirty="0" err="1"/>
              <a:t>sama</a:t>
            </a:r>
            <a:r>
              <a:rPr lang="en-US" sz="2300" dirty="0"/>
              <a:t> </a:t>
            </a:r>
            <a:r>
              <a:rPr lang="en-US" sz="2300" dirty="0" err="1"/>
              <a:t>dengan</a:t>
            </a:r>
            <a:r>
              <a:rPr lang="en-US" sz="2300" dirty="0"/>
              <a:t> </a:t>
            </a:r>
            <a:r>
              <a:rPr lang="en-US" sz="2300" dirty="0" err="1"/>
              <a:t>tekanan</a:t>
            </a:r>
            <a:r>
              <a:rPr lang="en-US" sz="2300" dirty="0"/>
              <a:t> </a:t>
            </a:r>
            <a:r>
              <a:rPr lang="en-US" sz="2300" dirty="0" err="1"/>
              <a:t>atmosfer</a:t>
            </a:r>
            <a:r>
              <a:rPr lang="en-US" sz="2300" dirty="0"/>
              <a:t>, </a:t>
            </a:r>
            <a:r>
              <a:rPr lang="en-US" sz="2300" dirty="0" err="1"/>
              <a:t>tetapi</a:t>
            </a:r>
            <a:r>
              <a:rPr lang="en-US" sz="2300" dirty="0"/>
              <a:t> </a:t>
            </a:r>
            <a:r>
              <a:rPr lang="en-US" sz="2300" dirty="0" err="1"/>
              <a:t>tekanan</a:t>
            </a:r>
            <a:r>
              <a:rPr lang="en-US" sz="2300" dirty="0"/>
              <a:t> naik 1 mmHg </a:t>
            </a:r>
            <a:r>
              <a:rPr lang="en-US" sz="2300" dirty="0" err="1"/>
              <a:t>untuk</a:t>
            </a:r>
            <a:r>
              <a:rPr lang="en-US" sz="2300" dirty="0"/>
              <a:t> </a:t>
            </a:r>
            <a:r>
              <a:rPr lang="en-US" sz="2300" dirty="0" err="1"/>
              <a:t>setiap</a:t>
            </a:r>
            <a:r>
              <a:rPr lang="en-US" sz="2300" dirty="0"/>
              <a:t> </a:t>
            </a:r>
            <a:r>
              <a:rPr lang="en-US" sz="2300" dirty="0" err="1"/>
              <a:t>jarak</a:t>
            </a:r>
            <a:r>
              <a:rPr lang="en-US" sz="2300" dirty="0"/>
              <a:t> 13,6 </a:t>
            </a:r>
            <a:r>
              <a:rPr lang="en-US" sz="2300" dirty="0" err="1"/>
              <a:t>milimeter</a:t>
            </a:r>
            <a:r>
              <a:rPr lang="en-US" sz="2300" dirty="0"/>
              <a:t> di </a:t>
            </a:r>
            <a:r>
              <a:rPr lang="en-US" sz="2300" dirty="0" err="1"/>
              <a:t>bawah</a:t>
            </a:r>
            <a:r>
              <a:rPr lang="en-US" sz="2300" dirty="0"/>
              <a:t> </a:t>
            </a:r>
            <a:r>
              <a:rPr lang="en-US" sz="2300" dirty="0" err="1"/>
              <a:t>permukaan</a:t>
            </a:r>
            <a:r>
              <a:rPr lang="en-US" sz="2300" dirty="0"/>
              <a:t>. </a:t>
            </a:r>
            <a:r>
              <a:rPr lang="en-US" sz="2300" dirty="0" err="1"/>
              <a:t>Tekanan</a:t>
            </a:r>
            <a:r>
              <a:rPr lang="en-US" sz="2300" dirty="0"/>
              <a:t> </a:t>
            </a:r>
            <a:r>
              <a:rPr lang="en-US" sz="2300" dirty="0" err="1"/>
              <a:t>ini</a:t>
            </a:r>
            <a:r>
              <a:rPr lang="en-US" sz="2300" dirty="0"/>
              <a:t> </a:t>
            </a:r>
            <a:r>
              <a:rPr lang="en-US" sz="2300" dirty="0" err="1"/>
              <a:t>dihasilkan</a:t>
            </a:r>
            <a:r>
              <a:rPr lang="en-US" sz="2300" dirty="0"/>
              <a:t> </a:t>
            </a:r>
            <a:r>
              <a:rPr lang="en-US" sz="2300" dirty="0" err="1"/>
              <a:t>dari</a:t>
            </a:r>
            <a:r>
              <a:rPr lang="en-US" sz="2300" dirty="0"/>
              <a:t> </a:t>
            </a:r>
            <a:r>
              <a:rPr lang="en-US" sz="2300" dirty="0" err="1"/>
              <a:t>berat</a:t>
            </a:r>
            <a:r>
              <a:rPr lang="en-US" sz="2300" dirty="0"/>
              <a:t> air dan oleh </a:t>
            </a:r>
            <a:r>
              <a:rPr lang="en-US" sz="2300" dirty="0" err="1"/>
              <a:t>karena</a:t>
            </a:r>
            <a:r>
              <a:rPr lang="en-US" sz="2300" dirty="0"/>
              <a:t> </a:t>
            </a:r>
            <a:r>
              <a:rPr lang="en-US" sz="2300" dirty="0" err="1"/>
              <a:t>itu</a:t>
            </a:r>
            <a:r>
              <a:rPr lang="en-US" sz="2300" dirty="0"/>
              <a:t> </a:t>
            </a:r>
            <a:r>
              <a:rPr lang="en-US" sz="2300" dirty="0" err="1"/>
              <a:t>disebut</a:t>
            </a:r>
            <a:r>
              <a:rPr lang="en-US" sz="2300" dirty="0"/>
              <a:t> </a:t>
            </a:r>
            <a:r>
              <a:rPr lang="en-US" sz="2300" dirty="0" err="1"/>
              <a:t>tekanan</a:t>
            </a:r>
            <a:r>
              <a:rPr lang="en-US" sz="2300" dirty="0"/>
              <a:t> </a:t>
            </a:r>
            <a:r>
              <a:rPr lang="en-US" sz="2300" dirty="0" err="1"/>
              <a:t>gravitasi</a:t>
            </a:r>
            <a:r>
              <a:rPr lang="en-US" sz="2300" dirty="0"/>
              <a:t> </a:t>
            </a:r>
            <a:r>
              <a:rPr lang="en-US" sz="2300" dirty="0" err="1"/>
              <a:t>atau</a:t>
            </a:r>
            <a:r>
              <a:rPr lang="en-US" sz="2300" dirty="0"/>
              <a:t> </a:t>
            </a:r>
            <a:r>
              <a:rPr lang="en-US" sz="2300" dirty="0" err="1"/>
              <a:t>tekanan</a:t>
            </a:r>
            <a:r>
              <a:rPr lang="en-US" sz="2300" dirty="0"/>
              <a:t> </a:t>
            </a:r>
            <a:r>
              <a:rPr lang="en-US" sz="2300" dirty="0" err="1"/>
              <a:t>hidrostatik</a:t>
            </a:r>
            <a:r>
              <a:rPr lang="en-US" sz="2300" dirty="0"/>
              <a:t>. </a:t>
            </a:r>
          </a:p>
          <a:p>
            <a:pPr marL="0" indent="0">
              <a:buNone/>
            </a:pPr>
            <a:r>
              <a:rPr lang="en-US" sz="2300" dirty="0" err="1"/>
              <a:t>Tekanan</a:t>
            </a:r>
            <a:r>
              <a:rPr lang="en-US" sz="2300" dirty="0"/>
              <a:t> </a:t>
            </a:r>
            <a:r>
              <a:rPr lang="en-US" sz="2300" dirty="0" err="1"/>
              <a:t>gravitasi</a:t>
            </a:r>
            <a:r>
              <a:rPr lang="en-US" sz="2300" dirty="0"/>
              <a:t> juga </a:t>
            </a:r>
            <a:r>
              <a:rPr lang="en-US" sz="2300" dirty="0" err="1"/>
              <a:t>terjadi</a:t>
            </a:r>
            <a:r>
              <a:rPr lang="en-US" sz="2300" dirty="0"/>
              <a:t> </a:t>
            </a:r>
            <a:r>
              <a:rPr lang="en-US" sz="2300" dirty="0" err="1"/>
              <a:t>dalam</a:t>
            </a:r>
            <a:r>
              <a:rPr lang="en-US" sz="2300" dirty="0"/>
              <a:t> </a:t>
            </a:r>
            <a:r>
              <a:rPr lang="en-US" sz="2300" dirty="0" err="1"/>
              <a:t>sistem</a:t>
            </a:r>
            <a:r>
              <a:rPr lang="en-US" sz="2300" dirty="0"/>
              <a:t> </a:t>
            </a:r>
            <a:r>
              <a:rPr lang="en-US" sz="2300" dirty="0" err="1"/>
              <a:t>vaskular</a:t>
            </a:r>
            <a:r>
              <a:rPr lang="en-US" sz="2300" dirty="0"/>
              <a:t> </a:t>
            </a:r>
            <a:r>
              <a:rPr lang="en-US" sz="2300" dirty="0" err="1"/>
              <a:t>karena</a:t>
            </a:r>
            <a:r>
              <a:rPr lang="en-US" sz="2300" dirty="0"/>
              <a:t> </a:t>
            </a:r>
            <a:r>
              <a:rPr lang="en-US" sz="2300" dirty="0" err="1"/>
              <a:t>berat</a:t>
            </a:r>
            <a:r>
              <a:rPr lang="en-US" sz="2300" dirty="0"/>
              <a:t> </a:t>
            </a:r>
            <a:r>
              <a:rPr lang="en-US" sz="2300" dirty="0" err="1"/>
              <a:t>darah</a:t>
            </a:r>
            <a:r>
              <a:rPr lang="en-US" sz="2300" dirty="0"/>
              <a:t> di </a:t>
            </a:r>
            <a:r>
              <a:rPr lang="en-US" sz="2300" dirty="0" err="1"/>
              <a:t>dalam</a:t>
            </a:r>
            <a:r>
              <a:rPr lang="en-US" sz="2300" dirty="0"/>
              <a:t> </a:t>
            </a:r>
            <a:r>
              <a:rPr lang="en-US" sz="2300" dirty="0" err="1"/>
              <a:t>pembuluh</a:t>
            </a:r>
            <a:r>
              <a:rPr lang="en-US" sz="2300" dirty="0"/>
              <a:t>, </a:t>
            </a:r>
            <a:r>
              <a:rPr lang="en-US" sz="2300" dirty="0" err="1"/>
              <a:t>seperti</a:t>
            </a:r>
            <a:r>
              <a:rPr lang="en-US" sz="2300" dirty="0"/>
              <a:t> yang </a:t>
            </a:r>
            <a:r>
              <a:rPr lang="en-US" sz="2300" dirty="0" err="1"/>
              <a:t>ditunjukkan</a:t>
            </a:r>
            <a:r>
              <a:rPr lang="en-US" sz="2300" dirty="0"/>
              <a:t> pada </a:t>
            </a:r>
            <a:r>
              <a:rPr lang="en-US" sz="2300" b="1" dirty="0"/>
              <a:t>Gambar 15-10</a:t>
            </a:r>
            <a:r>
              <a:rPr lang="en-US" sz="2300" dirty="0"/>
              <a:t>. Ketika </a:t>
            </a:r>
            <a:r>
              <a:rPr lang="en-US" sz="2300" dirty="0" err="1"/>
              <a:t>seseorang</a:t>
            </a:r>
            <a:r>
              <a:rPr lang="en-US" sz="2300" dirty="0"/>
              <a:t> </a:t>
            </a:r>
            <a:r>
              <a:rPr lang="en-US" sz="2300" dirty="0" err="1"/>
              <a:t>berdiri</a:t>
            </a:r>
            <a:r>
              <a:rPr lang="en-US" sz="2300" dirty="0"/>
              <a:t>, </a:t>
            </a:r>
            <a:r>
              <a:rPr lang="en-US" sz="2300" dirty="0" err="1"/>
              <a:t>tekanan</a:t>
            </a:r>
            <a:r>
              <a:rPr lang="en-US" sz="2300" dirty="0"/>
              <a:t> di atrium </a:t>
            </a:r>
            <a:r>
              <a:rPr lang="en-US" sz="2300" dirty="0" err="1"/>
              <a:t>kanan</a:t>
            </a:r>
            <a:r>
              <a:rPr lang="en-US" sz="2300" dirty="0"/>
              <a:t> </a:t>
            </a:r>
            <a:r>
              <a:rPr lang="en-US" sz="2300" dirty="0" err="1"/>
              <a:t>tetap</a:t>
            </a:r>
            <a:r>
              <a:rPr lang="en-US" sz="2300" dirty="0"/>
              <a:t> </a:t>
            </a:r>
            <a:r>
              <a:rPr lang="en-US" sz="2300" dirty="0" err="1"/>
              <a:t>sekitar</a:t>
            </a:r>
            <a:r>
              <a:rPr lang="en-US" sz="2300" dirty="0"/>
              <a:t> 0 mm Hg </a:t>
            </a:r>
            <a:r>
              <a:rPr lang="en-US" sz="2300" dirty="0" err="1"/>
              <a:t>karena</a:t>
            </a:r>
            <a:r>
              <a:rPr lang="en-US" sz="2300" dirty="0"/>
              <a:t> </a:t>
            </a:r>
            <a:r>
              <a:rPr lang="en-US" sz="2300" dirty="0" err="1"/>
              <a:t>jantung</a:t>
            </a:r>
            <a:r>
              <a:rPr lang="en-US" sz="2300" dirty="0"/>
              <a:t> </a:t>
            </a:r>
            <a:r>
              <a:rPr lang="en-US" sz="2300" dirty="0" err="1"/>
              <a:t>memompa</a:t>
            </a:r>
            <a:r>
              <a:rPr lang="en-US" sz="2300" dirty="0"/>
              <a:t> </a:t>
            </a:r>
            <a:r>
              <a:rPr lang="en-US" sz="2300" dirty="0" err="1"/>
              <a:t>darah</a:t>
            </a:r>
            <a:r>
              <a:rPr lang="en-US" sz="2300" dirty="0"/>
              <a:t> </a:t>
            </a:r>
            <a:r>
              <a:rPr lang="en-US" sz="2300" dirty="0" err="1"/>
              <a:t>berlebih</a:t>
            </a:r>
            <a:r>
              <a:rPr lang="en-US" sz="2300" dirty="0"/>
              <a:t> yang </a:t>
            </a:r>
            <a:r>
              <a:rPr lang="en-US" sz="2300" dirty="0" err="1"/>
              <a:t>mencoba</a:t>
            </a:r>
            <a:r>
              <a:rPr lang="en-US" sz="2300" dirty="0"/>
              <a:t> </a:t>
            </a:r>
            <a:r>
              <a:rPr lang="en-US" sz="2300" dirty="0" err="1"/>
              <a:t>terkumpul</a:t>
            </a:r>
            <a:r>
              <a:rPr lang="en-US" sz="2300" dirty="0"/>
              <a:t> di </a:t>
            </a:r>
            <a:r>
              <a:rPr lang="en-US" sz="2300" dirty="0" err="1"/>
              <a:t>titik</a:t>
            </a:r>
            <a:r>
              <a:rPr lang="en-US" sz="2300" dirty="0"/>
              <a:t> </a:t>
            </a:r>
            <a:r>
              <a:rPr lang="en-US" sz="2300" dirty="0" err="1"/>
              <a:t>ini</a:t>
            </a:r>
            <a:r>
              <a:rPr lang="en-US" sz="2300" dirty="0"/>
              <a:t> </a:t>
            </a:r>
            <a:r>
              <a:rPr lang="en-US" sz="2300" dirty="0" err="1"/>
              <a:t>ke</a:t>
            </a:r>
            <a:r>
              <a:rPr lang="en-US" sz="2300" dirty="0"/>
              <a:t> </a:t>
            </a:r>
            <a:r>
              <a:rPr lang="en-US" sz="2300" dirty="0" err="1"/>
              <a:t>dalam</a:t>
            </a:r>
            <a:r>
              <a:rPr lang="en-US" sz="2300" dirty="0"/>
              <a:t> </a:t>
            </a:r>
            <a:r>
              <a:rPr lang="en-US" sz="2300" dirty="0" err="1"/>
              <a:t>arteri</a:t>
            </a:r>
            <a:r>
              <a:rPr lang="en-US" sz="2300" dirty="0"/>
              <a:t>. </a:t>
            </a:r>
            <a:r>
              <a:rPr lang="en-US" sz="2300" dirty="0" err="1"/>
              <a:t>Namun</a:t>
            </a:r>
            <a:r>
              <a:rPr lang="en-US" sz="2300" dirty="0"/>
              <a:t>, pada orang </a:t>
            </a:r>
            <a:r>
              <a:rPr lang="en-US" sz="2300" dirty="0" err="1"/>
              <a:t>dewasa</a:t>
            </a:r>
            <a:r>
              <a:rPr lang="en-US" sz="2300" dirty="0"/>
              <a:t> yang </a:t>
            </a:r>
            <a:r>
              <a:rPr lang="en-US" sz="2300" dirty="0" err="1"/>
              <a:t>berdiri</a:t>
            </a:r>
            <a:r>
              <a:rPr lang="en-US" sz="2300" dirty="0"/>
              <a:t> diam, </a:t>
            </a:r>
            <a:r>
              <a:rPr lang="en-US" sz="2300" dirty="0" err="1"/>
              <a:t>tekanan</a:t>
            </a:r>
            <a:r>
              <a:rPr lang="en-US" sz="2300" dirty="0"/>
              <a:t> di vena kaki </a:t>
            </a:r>
            <a:r>
              <a:rPr lang="en-US" sz="2300" dirty="0" err="1"/>
              <a:t>sekitar</a:t>
            </a:r>
            <a:r>
              <a:rPr lang="en-US" sz="2300" dirty="0"/>
              <a:t> +90 mm Hg </a:t>
            </a:r>
            <a:r>
              <a:rPr lang="en-US" sz="2300" dirty="0" err="1"/>
              <a:t>hanya</a:t>
            </a:r>
            <a:r>
              <a:rPr lang="en-US" sz="2300" dirty="0"/>
              <a:t> </a:t>
            </a:r>
            <a:r>
              <a:rPr lang="en-US" sz="2300" dirty="0" err="1"/>
              <a:t>karena</a:t>
            </a:r>
            <a:r>
              <a:rPr lang="en-US" sz="2300" dirty="0"/>
              <a:t> </a:t>
            </a:r>
            <a:r>
              <a:rPr lang="en-US" sz="2300" dirty="0" err="1"/>
              <a:t>berat</a:t>
            </a:r>
            <a:r>
              <a:rPr lang="en-US" sz="2300" dirty="0"/>
              <a:t> </a:t>
            </a:r>
            <a:r>
              <a:rPr lang="en-US" sz="2300" dirty="0" err="1"/>
              <a:t>gravitasi</a:t>
            </a:r>
            <a:r>
              <a:rPr lang="en-US" sz="2300" dirty="0"/>
              <a:t> </a:t>
            </a:r>
            <a:r>
              <a:rPr lang="en-US" sz="2300" dirty="0" err="1"/>
              <a:t>darah</a:t>
            </a:r>
            <a:r>
              <a:rPr lang="en-US" sz="2300" dirty="0"/>
              <a:t> di vena </a:t>
            </a:r>
            <a:r>
              <a:rPr lang="en-US" sz="2300" dirty="0" err="1"/>
              <a:t>antara</a:t>
            </a:r>
            <a:r>
              <a:rPr lang="en-US" sz="2300" dirty="0"/>
              <a:t> </a:t>
            </a:r>
            <a:r>
              <a:rPr lang="en-US" sz="2300" dirty="0" err="1"/>
              <a:t>jantung</a:t>
            </a:r>
            <a:r>
              <a:rPr lang="en-US" sz="2300" dirty="0"/>
              <a:t> dan kaki. </a:t>
            </a:r>
            <a:r>
              <a:rPr lang="en-US" sz="2300" dirty="0" err="1"/>
              <a:t>Tekanan</a:t>
            </a:r>
            <a:r>
              <a:rPr lang="en-US" sz="2300" dirty="0"/>
              <a:t> vena di </a:t>
            </a:r>
            <a:r>
              <a:rPr lang="en-US" sz="2300" dirty="0" err="1"/>
              <a:t>tingkat</a:t>
            </a:r>
            <a:r>
              <a:rPr lang="en-US" sz="2300" dirty="0"/>
              <a:t> </a:t>
            </a:r>
            <a:r>
              <a:rPr lang="en-US" sz="2300" dirty="0" err="1"/>
              <a:t>tubuh</a:t>
            </a:r>
            <a:r>
              <a:rPr lang="en-US" sz="2300" dirty="0"/>
              <a:t> </a:t>
            </a:r>
            <a:r>
              <a:rPr lang="en-US" sz="2300" dirty="0" err="1"/>
              <a:t>lainnya</a:t>
            </a:r>
            <a:r>
              <a:rPr lang="en-US" sz="2300" dirty="0"/>
              <a:t> </a:t>
            </a:r>
            <a:r>
              <a:rPr lang="en-US" sz="2300" dirty="0" err="1"/>
              <a:t>secara</a:t>
            </a:r>
            <a:r>
              <a:rPr lang="en-US" sz="2300" dirty="0"/>
              <a:t> </a:t>
            </a:r>
            <a:r>
              <a:rPr lang="en-US" sz="2300" dirty="0" err="1"/>
              <a:t>proporsional</a:t>
            </a:r>
            <a:r>
              <a:rPr lang="en-US" sz="2300" dirty="0"/>
              <a:t> </a:t>
            </a:r>
            <a:r>
              <a:rPr lang="en-US" sz="2300" dirty="0" err="1"/>
              <a:t>antara</a:t>
            </a:r>
            <a:r>
              <a:rPr lang="en-US" sz="2300" dirty="0"/>
              <a:t> 0 dan 90 mm Hg.</a:t>
            </a:r>
          </a:p>
          <a:p>
            <a:pPr marL="0" indent="0">
              <a:buNone/>
            </a:pPr>
            <a:endParaRPr lang="en-ID" sz="23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FBF203-7F82-AB75-8C5E-694D39C71ACC}"/>
              </a:ext>
            </a:extLst>
          </p:cNvPr>
          <p:cNvSpPr txBox="1"/>
          <p:nvPr/>
        </p:nvSpPr>
        <p:spPr>
          <a:xfrm>
            <a:off x="225532" y="6311900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D" dirty="0" err="1"/>
              <a:t>Sumber</a:t>
            </a:r>
            <a:r>
              <a:rPr lang="en-ID" dirty="0"/>
              <a:t>: </a:t>
            </a:r>
            <a:r>
              <a:rPr lang="en-ID" dirty="0" err="1"/>
              <a:t>guyton</a:t>
            </a:r>
            <a:r>
              <a:rPr lang="en-ID" dirty="0"/>
              <a:t> and hall physiology 14</a:t>
            </a:r>
            <a:r>
              <a:rPr lang="en-ID" baseline="30000" dirty="0"/>
              <a:t>th</a:t>
            </a:r>
            <a:r>
              <a:rPr lang="en-ID" dirty="0"/>
              <a:t> edition, 2020 </a:t>
            </a:r>
          </a:p>
        </p:txBody>
      </p:sp>
    </p:spTree>
    <p:extLst>
      <p:ext uri="{BB962C8B-B14F-4D97-AF65-F5344CB8AC3E}">
        <p14:creationId xmlns:p14="http://schemas.microsoft.com/office/powerpoint/2010/main" val="32537350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F4170-F2FA-A258-08C3-305962D30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0717782-E7CE-B5C4-F102-3E19E41E9269}"/>
              </a:ext>
            </a:extLst>
          </p:cNvPr>
          <p:cNvSpPr txBox="1"/>
          <p:nvPr/>
        </p:nvSpPr>
        <p:spPr>
          <a:xfrm>
            <a:off x="225532" y="6311900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D" dirty="0" err="1"/>
              <a:t>Sumber</a:t>
            </a:r>
            <a:r>
              <a:rPr lang="en-ID" dirty="0"/>
              <a:t>: </a:t>
            </a:r>
            <a:r>
              <a:rPr lang="en-ID" dirty="0" err="1"/>
              <a:t>guyton</a:t>
            </a:r>
            <a:r>
              <a:rPr lang="en-ID" dirty="0"/>
              <a:t> and hall physiology 14</a:t>
            </a:r>
            <a:r>
              <a:rPr lang="en-ID" baseline="30000" dirty="0"/>
              <a:t>th</a:t>
            </a:r>
            <a:r>
              <a:rPr lang="en-ID" dirty="0"/>
              <a:t> edition, 2020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6B3928-6920-928C-8007-5171B902A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281" y="362857"/>
            <a:ext cx="3884902" cy="61322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8C0418-3EA0-5704-FDBD-26ECCEABA9B8}"/>
              </a:ext>
            </a:extLst>
          </p:cNvPr>
          <p:cNvSpPr txBox="1"/>
          <p:nvPr/>
        </p:nvSpPr>
        <p:spPr>
          <a:xfrm>
            <a:off x="870857" y="261960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GAMBAR 15-10 </a:t>
            </a:r>
            <a:r>
              <a:rPr lang="en-ID" dirty="0" err="1"/>
              <a:t>Efek</a:t>
            </a:r>
            <a:r>
              <a:rPr lang="en-ID" dirty="0"/>
              <a:t> </a:t>
            </a:r>
            <a:r>
              <a:rPr lang="en-ID" dirty="0" err="1"/>
              <a:t>tekanan</a:t>
            </a:r>
            <a:r>
              <a:rPr lang="en-ID" dirty="0"/>
              <a:t> </a:t>
            </a:r>
            <a:r>
              <a:rPr lang="en-ID" dirty="0" err="1"/>
              <a:t>gravitasi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tekanan</a:t>
            </a:r>
            <a:r>
              <a:rPr lang="en-ID" dirty="0"/>
              <a:t> vena di </a:t>
            </a:r>
            <a:r>
              <a:rPr lang="en-ID" dirty="0" err="1"/>
              <a:t>seluruh</a:t>
            </a:r>
            <a:r>
              <a:rPr lang="en-ID" dirty="0"/>
              <a:t> </a:t>
            </a:r>
            <a:r>
              <a:rPr lang="en-ID" dirty="0" err="1"/>
              <a:t>tubuh</a:t>
            </a:r>
            <a:r>
              <a:rPr lang="en-ID" dirty="0"/>
              <a:t> pada orang yang </a:t>
            </a:r>
            <a:r>
              <a:rPr lang="en-ID" dirty="0" err="1"/>
              <a:t>berdiri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281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80425-B360-9365-C588-2A20D5838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B1D88-FED3-C00C-0264-9E4D79041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b="1" dirty="0"/>
              <a:t>Vena </a:t>
            </a:r>
            <a:r>
              <a:rPr lang="en-ID" b="1" dirty="0" err="1"/>
              <a:t>Jauh</a:t>
            </a:r>
            <a:r>
              <a:rPr lang="en-ID" b="1" dirty="0"/>
              <a:t> </a:t>
            </a:r>
            <a:r>
              <a:rPr lang="en-ID" b="1" dirty="0" err="1"/>
              <a:t>Lebih</a:t>
            </a:r>
            <a:r>
              <a:rPr lang="en-ID" b="1" dirty="0"/>
              <a:t> </a:t>
            </a:r>
            <a:r>
              <a:rPr lang="en-ID" b="1" dirty="0" err="1"/>
              <a:t>Mudah</a:t>
            </a:r>
            <a:r>
              <a:rPr lang="en-ID" b="1" dirty="0"/>
              <a:t> </a:t>
            </a:r>
            <a:r>
              <a:rPr lang="en-ID" b="1" dirty="0" err="1"/>
              <a:t>Diregangkan</a:t>
            </a:r>
            <a:r>
              <a:rPr lang="en-ID" b="1" dirty="0"/>
              <a:t> </a:t>
            </a:r>
            <a:r>
              <a:rPr lang="en-ID" b="1" dirty="0" err="1"/>
              <a:t>Dibandingkan</a:t>
            </a:r>
            <a:r>
              <a:rPr lang="en-ID" b="1" dirty="0"/>
              <a:t> </a:t>
            </a:r>
            <a:r>
              <a:rPr lang="en-ID" b="1" dirty="0" err="1"/>
              <a:t>Arteri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4B3B6-4E61-438E-9634-4AD6FDA4D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D" dirty="0" err="1"/>
              <a:t>Dinding</a:t>
            </a:r>
            <a:r>
              <a:rPr lang="en-ID" dirty="0"/>
              <a:t> </a:t>
            </a:r>
            <a:r>
              <a:rPr lang="en-ID" dirty="0" err="1"/>
              <a:t>arteri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tebal</a:t>
            </a:r>
            <a:r>
              <a:rPr lang="en-ID" dirty="0"/>
              <a:t> dan </a:t>
            </a:r>
            <a:r>
              <a:rPr lang="en-ID" dirty="0" err="1"/>
              <a:t>jauh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kuat</a:t>
            </a:r>
            <a:r>
              <a:rPr lang="en-ID" dirty="0"/>
              <a:t> </a:t>
            </a:r>
            <a:r>
              <a:rPr lang="en-ID" dirty="0" err="1"/>
              <a:t>daripada</a:t>
            </a:r>
            <a:r>
              <a:rPr lang="en-ID" dirty="0"/>
              <a:t> </a:t>
            </a:r>
            <a:r>
              <a:rPr lang="en-ID" dirty="0" err="1"/>
              <a:t>dinding</a:t>
            </a:r>
            <a:r>
              <a:rPr lang="en-ID" dirty="0"/>
              <a:t> vena. </a:t>
            </a:r>
            <a:r>
              <a:rPr lang="en-ID" dirty="0" err="1"/>
              <a:t>Akibatnya</a:t>
            </a:r>
            <a:r>
              <a:rPr lang="en-ID" dirty="0"/>
              <a:t>, vena, </a:t>
            </a:r>
            <a:r>
              <a:rPr lang="en-ID" dirty="0" err="1"/>
              <a:t>secara</a:t>
            </a:r>
            <a:r>
              <a:rPr lang="en-ID" dirty="0"/>
              <a:t> rata-rata, </a:t>
            </a:r>
            <a:r>
              <a:rPr lang="en-ID" dirty="0" err="1"/>
              <a:t>sekitar</a:t>
            </a:r>
            <a:r>
              <a:rPr lang="en-ID" dirty="0"/>
              <a:t> 8x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mudah</a:t>
            </a:r>
            <a:r>
              <a:rPr lang="en-ID" dirty="0"/>
              <a:t> </a:t>
            </a:r>
            <a:r>
              <a:rPr lang="en-ID" dirty="0" err="1"/>
              <a:t>diregangkan</a:t>
            </a:r>
            <a:r>
              <a:rPr lang="en-ID" dirty="0"/>
              <a:t> </a:t>
            </a:r>
            <a:r>
              <a:rPr lang="en-ID" dirty="0" err="1"/>
              <a:t>daripada</a:t>
            </a:r>
            <a:r>
              <a:rPr lang="en-ID" dirty="0"/>
              <a:t> </a:t>
            </a:r>
            <a:r>
              <a:rPr lang="en-ID" dirty="0" err="1"/>
              <a:t>arteri</a:t>
            </a:r>
            <a:r>
              <a:rPr lang="en-ID" dirty="0"/>
              <a:t>. </a:t>
            </a:r>
            <a:r>
              <a:rPr lang="en-ID" dirty="0" err="1"/>
              <a:t>Artinya</a:t>
            </a:r>
            <a:r>
              <a:rPr lang="en-ID" dirty="0"/>
              <a:t>, </a:t>
            </a:r>
            <a:r>
              <a:rPr lang="en-ID" dirty="0" err="1"/>
              <a:t>peningkatan</a:t>
            </a:r>
            <a:r>
              <a:rPr lang="en-ID" dirty="0"/>
              <a:t> </a:t>
            </a:r>
            <a:r>
              <a:rPr lang="en-ID" dirty="0" err="1"/>
              <a:t>tekanan</a:t>
            </a:r>
            <a:r>
              <a:rPr lang="en-ID" dirty="0"/>
              <a:t> </a:t>
            </a:r>
            <a:r>
              <a:rPr lang="en-ID" dirty="0" err="1"/>
              <a:t>tertentu</a:t>
            </a:r>
            <a:r>
              <a:rPr lang="en-ID" dirty="0"/>
              <a:t> </a:t>
            </a:r>
            <a:r>
              <a:rPr lang="en-ID" dirty="0" err="1"/>
              <a:t>menyebabkan</a:t>
            </a:r>
            <a:r>
              <a:rPr lang="en-ID" dirty="0"/>
              <a:t> </a:t>
            </a:r>
            <a:r>
              <a:rPr lang="en-ID" dirty="0" err="1"/>
              <a:t>peningkatan</a:t>
            </a:r>
            <a:r>
              <a:rPr lang="en-ID" dirty="0"/>
              <a:t> </a:t>
            </a:r>
            <a:r>
              <a:rPr lang="en-ID" dirty="0" err="1"/>
              <a:t>darah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vena </a:t>
            </a:r>
            <a:r>
              <a:rPr lang="en-ID" dirty="0" err="1"/>
              <a:t>sekitar</a:t>
            </a:r>
            <a:r>
              <a:rPr lang="en-ID" dirty="0"/>
              <a:t> 8 kali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banyak</a:t>
            </a:r>
            <a:r>
              <a:rPr lang="en-ID" dirty="0"/>
              <a:t> </a:t>
            </a:r>
            <a:r>
              <a:rPr lang="en-ID" dirty="0" err="1"/>
              <a:t>daripada</a:t>
            </a:r>
            <a:r>
              <a:rPr lang="en-ID" dirty="0"/>
              <a:t> </a:t>
            </a:r>
            <a:r>
              <a:rPr lang="en-ID" dirty="0" err="1"/>
              <a:t>arteri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ukuran</a:t>
            </a:r>
            <a:r>
              <a:rPr lang="en-ID" dirty="0"/>
              <a:t> yang </a:t>
            </a:r>
            <a:r>
              <a:rPr lang="en-ID" dirty="0" err="1"/>
              <a:t>sama</a:t>
            </a:r>
            <a:r>
              <a:rPr lang="en-ID" dirty="0"/>
              <a:t>.</a:t>
            </a:r>
          </a:p>
          <a:p>
            <a:pPr marL="0" indent="0">
              <a:buNone/>
            </a:pP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sirkulasi</a:t>
            </a:r>
            <a:r>
              <a:rPr lang="en-ID" dirty="0"/>
              <a:t> </a:t>
            </a:r>
            <a:r>
              <a:rPr lang="en-ID" dirty="0" err="1"/>
              <a:t>paru-paru</a:t>
            </a:r>
            <a:r>
              <a:rPr lang="en-ID" dirty="0"/>
              <a:t>, </a:t>
            </a:r>
            <a:r>
              <a:rPr lang="en-ID" dirty="0" err="1"/>
              <a:t>distensibilitas</a:t>
            </a:r>
            <a:r>
              <a:rPr lang="en-ID" dirty="0"/>
              <a:t> vena </a:t>
            </a:r>
            <a:r>
              <a:rPr lang="en-ID" dirty="0" err="1"/>
              <a:t>paru-paru</a:t>
            </a:r>
            <a:r>
              <a:rPr lang="en-ID" dirty="0"/>
              <a:t> </a:t>
            </a:r>
            <a:r>
              <a:rPr lang="en-ID" dirty="0" err="1"/>
              <a:t>mirip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sirkulasi</a:t>
            </a:r>
            <a:r>
              <a:rPr lang="en-ID" dirty="0"/>
              <a:t> </a:t>
            </a:r>
            <a:r>
              <a:rPr lang="en-ID" dirty="0" err="1"/>
              <a:t>sistemik</a:t>
            </a:r>
            <a:r>
              <a:rPr lang="en-ID" dirty="0"/>
              <a:t>. Akan </a:t>
            </a:r>
            <a:r>
              <a:rPr lang="en-ID" dirty="0" err="1"/>
              <a:t>tetapi</a:t>
            </a:r>
            <a:r>
              <a:rPr lang="en-ID" dirty="0"/>
              <a:t>, </a:t>
            </a:r>
            <a:r>
              <a:rPr lang="en-ID" dirty="0" err="1"/>
              <a:t>arteri</a:t>
            </a:r>
            <a:r>
              <a:rPr lang="en-ID" dirty="0"/>
              <a:t> </a:t>
            </a:r>
            <a:r>
              <a:rPr lang="en-ID" dirty="0" err="1"/>
              <a:t>paru-paru</a:t>
            </a:r>
            <a:r>
              <a:rPr lang="en-ID" dirty="0"/>
              <a:t> </a:t>
            </a:r>
            <a:r>
              <a:rPr lang="en-ID" dirty="0" err="1"/>
              <a:t>biasanya</a:t>
            </a:r>
            <a:r>
              <a:rPr lang="en-ID" dirty="0"/>
              <a:t> </a:t>
            </a:r>
            <a:r>
              <a:rPr lang="en-ID" dirty="0" err="1"/>
              <a:t>beroperasi</a:t>
            </a:r>
            <a:r>
              <a:rPr lang="en-ID" dirty="0"/>
              <a:t> di </a:t>
            </a:r>
            <a:r>
              <a:rPr lang="en-ID" dirty="0" err="1"/>
              <a:t>bawah</a:t>
            </a:r>
            <a:r>
              <a:rPr lang="en-ID" dirty="0"/>
              <a:t> </a:t>
            </a:r>
            <a:r>
              <a:rPr lang="en-ID" dirty="0" err="1"/>
              <a:t>tekanan</a:t>
            </a:r>
            <a:r>
              <a:rPr lang="en-ID" dirty="0"/>
              <a:t> </a:t>
            </a:r>
            <a:r>
              <a:rPr lang="en-ID" dirty="0" err="1"/>
              <a:t>sekitar</a:t>
            </a:r>
            <a:r>
              <a:rPr lang="en-ID" dirty="0"/>
              <a:t> 1/6 x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tekanan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arteri</a:t>
            </a:r>
            <a:r>
              <a:rPr lang="en-ID" dirty="0"/>
              <a:t> </a:t>
            </a:r>
            <a:r>
              <a:rPr lang="en-ID" dirty="0" err="1"/>
              <a:t>sistemik</a:t>
            </a:r>
            <a:r>
              <a:rPr lang="en-ID" dirty="0"/>
              <a:t>, dan </a:t>
            </a:r>
            <a:r>
              <a:rPr lang="en-ID" dirty="0" err="1"/>
              <a:t>distensibilitasnya</a:t>
            </a:r>
            <a:r>
              <a:rPr lang="en-ID" dirty="0"/>
              <a:t> pun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besar</a:t>
            </a:r>
            <a:r>
              <a:rPr lang="en-ID" dirty="0"/>
              <a:t>—</a:t>
            </a:r>
            <a:r>
              <a:rPr lang="en-ID" dirty="0" err="1"/>
              <a:t>sekitar</a:t>
            </a:r>
            <a:r>
              <a:rPr lang="en-ID" dirty="0"/>
              <a:t> 6x </a:t>
            </a:r>
            <a:r>
              <a:rPr lang="en-ID" dirty="0" err="1"/>
              <a:t>distensibilitas</a:t>
            </a:r>
            <a:r>
              <a:rPr lang="en-ID" dirty="0"/>
              <a:t> </a:t>
            </a:r>
            <a:r>
              <a:rPr lang="en-ID" dirty="0" err="1"/>
              <a:t>arteri</a:t>
            </a:r>
            <a:r>
              <a:rPr lang="en-ID" dirty="0"/>
              <a:t> </a:t>
            </a:r>
            <a:r>
              <a:rPr lang="en-ID" dirty="0" err="1"/>
              <a:t>sistemik</a:t>
            </a:r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56824A-7C53-9517-180F-045528C50720}"/>
              </a:ext>
            </a:extLst>
          </p:cNvPr>
          <p:cNvSpPr txBox="1"/>
          <p:nvPr/>
        </p:nvSpPr>
        <p:spPr>
          <a:xfrm>
            <a:off x="225532" y="6311900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D" dirty="0" err="1"/>
              <a:t>Sumber</a:t>
            </a:r>
            <a:r>
              <a:rPr lang="en-ID" dirty="0"/>
              <a:t>: </a:t>
            </a:r>
            <a:r>
              <a:rPr lang="en-ID" dirty="0" err="1"/>
              <a:t>guyton</a:t>
            </a:r>
            <a:r>
              <a:rPr lang="en-ID" dirty="0"/>
              <a:t> and hall physiology 14</a:t>
            </a:r>
            <a:r>
              <a:rPr lang="en-ID" baseline="30000" dirty="0"/>
              <a:t>th</a:t>
            </a:r>
            <a:r>
              <a:rPr lang="en-ID" dirty="0"/>
              <a:t> edition, 2020 </a:t>
            </a:r>
          </a:p>
        </p:txBody>
      </p:sp>
    </p:spTree>
    <p:extLst>
      <p:ext uri="{BB962C8B-B14F-4D97-AF65-F5344CB8AC3E}">
        <p14:creationId xmlns:p14="http://schemas.microsoft.com/office/powerpoint/2010/main" val="9567452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3F84B-57E9-CC10-8927-46383744A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5F878-A11C-5B69-F602-3AB9E0F1B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661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dirty="0" err="1"/>
              <a:t>Pengaruh</a:t>
            </a:r>
            <a:r>
              <a:rPr lang="en-US" sz="4400" b="1" dirty="0"/>
              <a:t> </a:t>
            </a:r>
            <a:r>
              <a:rPr lang="en-US" sz="4400" b="1" dirty="0" err="1"/>
              <a:t>Tekanan</a:t>
            </a:r>
            <a:r>
              <a:rPr lang="en-US" sz="4400" b="1" dirty="0"/>
              <a:t> </a:t>
            </a:r>
            <a:r>
              <a:rPr lang="en-US" sz="4400" b="1" dirty="0" err="1"/>
              <a:t>Gravitasi</a:t>
            </a:r>
            <a:r>
              <a:rPr lang="en-US" sz="4400" b="1" dirty="0"/>
              <a:t> </a:t>
            </a:r>
            <a:r>
              <a:rPr lang="en-US" sz="4400" b="1" dirty="0" err="1"/>
              <a:t>terhadap</a:t>
            </a:r>
            <a:r>
              <a:rPr lang="en-US" sz="4400" b="1" dirty="0"/>
              <a:t> </a:t>
            </a:r>
            <a:r>
              <a:rPr lang="en-US" sz="4400" b="1" dirty="0" err="1"/>
              <a:t>Tekanan</a:t>
            </a:r>
            <a:r>
              <a:rPr lang="en-US" sz="4400" b="1" dirty="0"/>
              <a:t> Vena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70795-9113-DEA4-20C3-6397FA0DB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2934"/>
            <a:ext cx="10515600" cy="44142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Pada vena </a:t>
            </a:r>
            <a:r>
              <a:rPr lang="en-US" sz="1800" dirty="0" err="1"/>
              <a:t>lengan</a:t>
            </a:r>
            <a:r>
              <a:rPr lang="en-US" sz="1800" dirty="0"/>
              <a:t>, </a:t>
            </a:r>
            <a:r>
              <a:rPr lang="en-US" sz="1800" dirty="0" err="1"/>
              <a:t>tekanan</a:t>
            </a:r>
            <a:r>
              <a:rPr lang="en-US" sz="1800" dirty="0"/>
              <a:t> pada level </a:t>
            </a:r>
            <a:r>
              <a:rPr lang="en-US" sz="1800" dirty="0" err="1"/>
              <a:t>tulang</a:t>
            </a:r>
            <a:r>
              <a:rPr lang="en-US" sz="1800" dirty="0"/>
              <a:t> </a:t>
            </a:r>
            <a:r>
              <a:rPr lang="en-US" sz="1800" dirty="0" err="1"/>
              <a:t>rusuk</a:t>
            </a:r>
            <a:r>
              <a:rPr lang="en-US" sz="1800" dirty="0"/>
              <a:t> </a:t>
            </a:r>
            <a:r>
              <a:rPr lang="en-US" sz="1800" dirty="0" err="1"/>
              <a:t>atas</a:t>
            </a:r>
            <a:r>
              <a:rPr lang="en-US" sz="1800" dirty="0"/>
              <a:t> </a:t>
            </a:r>
            <a:r>
              <a:rPr lang="en-US" sz="1800" dirty="0" err="1"/>
              <a:t>biasanya</a:t>
            </a:r>
            <a:r>
              <a:rPr lang="en-US" sz="1800" dirty="0"/>
              <a:t> </a:t>
            </a:r>
            <a:r>
              <a:rPr lang="en-US" sz="1800" dirty="0" err="1"/>
              <a:t>sekitar</a:t>
            </a:r>
            <a:r>
              <a:rPr lang="en-US" sz="1800" dirty="0"/>
              <a:t> +6 mmHg </a:t>
            </a:r>
            <a:r>
              <a:rPr lang="en-US" sz="1800" dirty="0" err="1"/>
              <a:t>karena</a:t>
            </a:r>
            <a:r>
              <a:rPr lang="en-US" sz="1800" dirty="0"/>
              <a:t> </a:t>
            </a:r>
            <a:r>
              <a:rPr lang="en-US" sz="1800" dirty="0" err="1"/>
              <a:t>kompresi</a:t>
            </a:r>
            <a:r>
              <a:rPr lang="en-US" sz="1800" dirty="0"/>
              <a:t> vena </a:t>
            </a:r>
            <a:r>
              <a:rPr lang="en-US" sz="1800" dirty="0" err="1"/>
              <a:t>subklavia</a:t>
            </a:r>
            <a:r>
              <a:rPr lang="en-US" sz="1800" dirty="0"/>
              <a:t> </a:t>
            </a:r>
            <a:r>
              <a:rPr lang="en-US" sz="1800" dirty="0" err="1"/>
              <a:t>saat</a:t>
            </a:r>
            <a:r>
              <a:rPr lang="en-US" sz="1800" dirty="0"/>
              <a:t> </a:t>
            </a:r>
            <a:r>
              <a:rPr lang="en-US" sz="1800" dirty="0" err="1"/>
              <a:t>melewati</a:t>
            </a:r>
            <a:r>
              <a:rPr lang="en-US" sz="1800" dirty="0"/>
              <a:t> </a:t>
            </a:r>
            <a:r>
              <a:rPr lang="en-US" sz="1800" dirty="0" err="1"/>
              <a:t>tulang</a:t>
            </a:r>
            <a:r>
              <a:rPr lang="en-US" sz="1800" dirty="0"/>
              <a:t> </a:t>
            </a:r>
            <a:r>
              <a:rPr lang="en-US" sz="1800" dirty="0" err="1"/>
              <a:t>rusuk</a:t>
            </a:r>
            <a:r>
              <a:rPr lang="en-US" sz="1800" dirty="0"/>
              <a:t> </a:t>
            </a:r>
            <a:r>
              <a:rPr lang="en-US" sz="1800" dirty="0" err="1"/>
              <a:t>ini</a:t>
            </a:r>
            <a:r>
              <a:rPr lang="en-US" sz="1800" dirty="0"/>
              <a:t>. </a:t>
            </a:r>
            <a:r>
              <a:rPr lang="en-US" sz="1800" dirty="0" err="1"/>
              <a:t>Tekanan</a:t>
            </a:r>
            <a:r>
              <a:rPr lang="en-US" sz="1800" dirty="0"/>
              <a:t> </a:t>
            </a:r>
            <a:r>
              <a:rPr lang="en-US" sz="1800" dirty="0" err="1"/>
              <a:t>gravitasi</a:t>
            </a:r>
            <a:r>
              <a:rPr lang="en-US" sz="1800" dirty="0"/>
              <a:t> di </a:t>
            </a:r>
            <a:r>
              <a:rPr lang="en-US" sz="1800" dirty="0" err="1"/>
              <a:t>sepanjang</a:t>
            </a:r>
            <a:r>
              <a:rPr lang="en-US" sz="1800" dirty="0"/>
              <a:t> </a:t>
            </a:r>
            <a:r>
              <a:rPr lang="en-US" sz="1800" dirty="0" err="1"/>
              <a:t>lengan</a:t>
            </a:r>
            <a:r>
              <a:rPr lang="en-US" sz="1800" dirty="0"/>
              <a:t> </a:t>
            </a:r>
            <a:r>
              <a:rPr lang="en-US" sz="1800" dirty="0" err="1"/>
              <a:t>kemudian</a:t>
            </a:r>
            <a:r>
              <a:rPr lang="en-US" sz="1800" dirty="0"/>
              <a:t> </a:t>
            </a:r>
            <a:r>
              <a:rPr lang="en-US" sz="1800" dirty="0" err="1"/>
              <a:t>ditentukan</a:t>
            </a:r>
            <a:r>
              <a:rPr lang="en-US" sz="1800" dirty="0"/>
              <a:t> oleh </a:t>
            </a:r>
            <a:r>
              <a:rPr lang="en-US" sz="1800" dirty="0" err="1"/>
              <a:t>jarak</a:t>
            </a:r>
            <a:r>
              <a:rPr lang="en-US" sz="1800" dirty="0"/>
              <a:t> di </a:t>
            </a:r>
            <a:r>
              <a:rPr lang="en-US" sz="1800" dirty="0" err="1"/>
              <a:t>bawah</a:t>
            </a:r>
            <a:r>
              <a:rPr lang="en-US" sz="1800" dirty="0"/>
              <a:t> level </a:t>
            </a:r>
            <a:r>
              <a:rPr lang="en-US" sz="1800" dirty="0" err="1"/>
              <a:t>tulang</a:t>
            </a:r>
            <a:r>
              <a:rPr lang="en-US" sz="1800" dirty="0"/>
              <a:t> </a:t>
            </a:r>
            <a:r>
              <a:rPr lang="en-US" sz="1800" dirty="0" err="1"/>
              <a:t>rusuk</a:t>
            </a:r>
            <a:r>
              <a:rPr lang="en-US" sz="1800" dirty="0"/>
              <a:t> </a:t>
            </a:r>
            <a:r>
              <a:rPr lang="en-US" sz="1800" dirty="0" err="1"/>
              <a:t>ini</a:t>
            </a:r>
            <a:r>
              <a:rPr lang="en-US" sz="1800" dirty="0"/>
              <a:t>. Jadi, </a:t>
            </a:r>
            <a:r>
              <a:rPr lang="en-US" sz="1800" dirty="0" err="1"/>
              <a:t>jika</a:t>
            </a:r>
            <a:r>
              <a:rPr lang="en-US" sz="1800" dirty="0"/>
              <a:t> </a:t>
            </a:r>
            <a:r>
              <a:rPr lang="en-US" sz="1800" dirty="0" err="1"/>
              <a:t>perbedaan</a:t>
            </a:r>
            <a:r>
              <a:rPr lang="en-US" sz="1800" dirty="0"/>
              <a:t> </a:t>
            </a:r>
            <a:r>
              <a:rPr lang="en-US" sz="1800" dirty="0" err="1"/>
              <a:t>gravitasi</a:t>
            </a:r>
            <a:r>
              <a:rPr lang="en-US" sz="1800" dirty="0"/>
              <a:t> </a:t>
            </a:r>
            <a:r>
              <a:rPr lang="en-US" sz="1800" dirty="0" err="1"/>
              <a:t>antara</a:t>
            </a:r>
            <a:r>
              <a:rPr lang="en-US" sz="1800" dirty="0"/>
              <a:t> level </a:t>
            </a:r>
            <a:r>
              <a:rPr lang="en-US" sz="1800" dirty="0" err="1"/>
              <a:t>tulang</a:t>
            </a:r>
            <a:r>
              <a:rPr lang="en-US" sz="1800" dirty="0"/>
              <a:t> </a:t>
            </a:r>
            <a:r>
              <a:rPr lang="en-US" sz="1800" dirty="0" err="1"/>
              <a:t>rusuk</a:t>
            </a:r>
            <a:r>
              <a:rPr lang="en-US" sz="1800" dirty="0"/>
              <a:t> dan </a:t>
            </a:r>
            <a:r>
              <a:rPr lang="en-US" sz="1800" dirty="0" err="1"/>
              <a:t>tangan</a:t>
            </a:r>
            <a:r>
              <a:rPr lang="en-US" sz="1800" dirty="0"/>
              <a:t> </a:t>
            </a:r>
            <a:r>
              <a:rPr lang="en-US" sz="1800" dirty="0" err="1"/>
              <a:t>adalah</a:t>
            </a:r>
            <a:r>
              <a:rPr lang="en-US" sz="1800" dirty="0"/>
              <a:t> +29 mmHg, </a:t>
            </a:r>
            <a:r>
              <a:rPr lang="en-US" sz="1800" dirty="0" err="1"/>
              <a:t>tekanan</a:t>
            </a:r>
            <a:r>
              <a:rPr lang="en-US" sz="1800" dirty="0"/>
              <a:t> </a:t>
            </a:r>
            <a:r>
              <a:rPr lang="en-US" sz="1800" dirty="0" err="1"/>
              <a:t>gravitasi</a:t>
            </a:r>
            <a:r>
              <a:rPr lang="en-US" sz="1800" dirty="0"/>
              <a:t> </a:t>
            </a:r>
            <a:r>
              <a:rPr lang="en-US" sz="1800" dirty="0" err="1"/>
              <a:t>ini</a:t>
            </a:r>
            <a:r>
              <a:rPr lang="en-US" sz="1800" dirty="0"/>
              <a:t> </a:t>
            </a:r>
            <a:r>
              <a:rPr lang="en-US" sz="1800" dirty="0" err="1"/>
              <a:t>ditambahkan</a:t>
            </a:r>
            <a:r>
              <a:rPr lang="en-US" sz="1800" dirty="0"/>
              <a:t> </a:t>
            </a:r>
            <a:r>
              <a:rPr lang="en-US" sz="1800" dirty="0" err="1"/>
              <a:t>ke</a:t>
            </a:r>
            <a:r>
              <a:rPr lang="en-US" sz="1800" dirty="0"/>
              <a:t> </a:t>
            </a:r>
            <a:r>
              <a:rPr lang="en-US" sz="1800" dirty="0" err="1"/>
              <a:t>tekanan</a:t>
            </a:r>
            <a:r>
              <a:rPr lang="en-US" sz="1800" dirty="0"/>
              <a:t> +6 mmHg yang </a:t>
            </a:r>
            <a:r>
              <a:rPr lang="en-US" sz="1800" dirty="0" err="1"/>
              <a:t>disebabkan</a:t>
            </a:r>
            <a:r>
              <a:rPr lang="en-US" sz="1800" dirty="0"/>
              <a:t> oleh </a:t>
            </a:r>
            <a:r>
              <a:rPr lang="en-US" sz="1800" dirty="0" err="1"/>
              <a:t>kompresi</a:t>
            </a:r>
            <a:r>
              <a:rPr lang="en-US" sz="1800" dirty="0"/>
              <a:t> vena </a:t>
            </a:r>
            <a:r>
              <a:rPr lang="en-US" sz="1800" dirty="0" err="1"/>
              <a:t>saat</a:t>
            </a:r>
            <a:r>
              <a:rPr lang="en-US" sz="1800" dirty="0"/>
              <a:t> </a:t>
            </a:r>
            <a:r>
              <a:rPr lang="en-US" sz="1800" dirty="0" err="1"/>
              <a:t>melintasi</a:t>
            </a:r>
            <a:r>
              <a:rPr lang="en-US" sz="1800" dirty="0"/>
              <a:t> </a:t>
            </a:r>
            <a:r>
              <a:rPr lang="en-US" sz="1800" dirty="0" err="1"/>
              <a:t>tulang</a:t>
            </a:r>
            <a:r>
              <a:rPr lang="en-US" sz="1800" dirty="0"/>
              <a:t> </a:t>
            </a:r>
            <a:r>
              <a:rPr lang="en-US" sz="1800" dirty="0" err="1"/>
              <a:t>rusuk</a:t>
            </a:r>
            <a:r>
              <a:rPr lang="en-US" sz="1800" dirty="0"/>
              <a:t>, </a:t>
            </a:r>
            <a:r>
              <a:rPr lang="en-US" sz="1800" dirty="0" err="1"/>
              <a:t>sehingga</a:t>
            </a:r>
            <a:r>
              <a:rPr lang="en-US" sz="1800" dirty="0"/>
              <a:t> total </a:t>
            </a:r>
            <a:r>
              <a:rPr lang="en-US" sz="1800" dirty="0" err="1"/>
              <a:t>tekanan</a:t>
            </a:r>
            <a:r>
              <a:rPr lang="en-US" sz="1800" dirty="0"/>
              <a:t> di vena </a:t>
            </a:r>
            <a:r>
              <a:rPr lang="en-US" sz="1800" dirty="0" err="1"/>
              <a:t>tangan</a:t>
            </a:r>
            <a:r>
              <a:rPr lang="en-US" sz="1800" dirty="0"/>
              <a:t> </a:t>
            </a:r>
            <a:r>
              <a:rPr lang="en-US" sz="1800" dirty="0" err="1"/>
              <a:t>adalah</a:t>
            </a:r>
            <a:r>
              <a:rPr lang="en-US" sz="1800" dirty="0"/>
              <a:t> +35 mmHg.</a:t>
            </a:r>
          </a:p>
          <a:p>
            <a:pPr marL="0" indent="0">
              <a:buNone/>
            </a:pPr>
            <a:r>
              <a:rPr lang="en-US" sz="1800" dirty="0"/>
              <a:t>Vena </a:t>
            </a:r>
            <a:r>
              <a:rPr lang="en-US" sz="1800" dirty="0" err="1"/>
              <a:t>leher</a:t>
            </a:r>
            <a:r>
              <a:rPr lang="en-US" sz="1800" dirty="0"/>
              <a:t> </a:t>
            </a:r>
            <a:r>
              <a:rPr lang="en-US" sz="1800" dirty="0" err="1"/>
              <a:t>seseorang</a:t>
            </a:r>
            <a:r>
              <a:rPr lang="en-US" sz="1800" dirty="0"/>
              <a:t> yang </a:t>
            </a:r>
            <a:r>
              <a:rPr lang="en-US" sz="1800" dirty="0" err="1"/>
              <a:t>berdiri</a:t>
            </a:r>
            <a:r>
              <a:rPr lang="en-US" sz="1800" dirty="0"/>
              <a:t> </a:t>
            </a:r>
            <a:r>
              <a:rPr lang="en-US" sz="1800" dirty="0" err="1"/>
              <a:t>tegak</a:t>
            </a:r>
            <a:r>
              <a:rPr lang="en-US" sz="1800" dirty="0"/>
              <a:t> </a:t>
            </a:r>
            <a:r>
              <a:rPr lang="en-US" sz="1800" dirty="0" err="1"/>
              <a:t>hampir</a:t>
            </a:r>
            <a:r>
              <a:rPr lang="en-US" sz="1800" dirty="0"/>
              <a:t> </a:t>
            </a:r>
            <a:r>
              <a:rPr lang="en-US" sz="1800" dirty="0" err="1"/>
              <a:t>sepenuhnya</a:t>
            </a:r>
            <a:r>
              <a:rPr lang="en-US" sz="1800" dirty="0"/>
              <a:t> </a:t>
            </a:r>
            <a:r>
              <a:rPr lang="en-US" sz="1800" dirty="0" err="1"/>
              <a:t>mengempis</a:t>
            </a:r>
            <a:r>
              <a:rPr lang="en-US" sz="1800" dirty="0"/>
              <a:t> </a:t>
            </a:r>
            <a:r>
              <a:rPr lang="en-US" sz="1800" dirty="0" err="1"/>
              <a:t>hingga</a:t>
            </a:r>
            <a:r>
              <a:rPr lang="en-US" sz="1800" dirty="0"/>
              <a:t> </a:t>
            </a:r>
            <a:r>
              <a:rPr lang="en-US" sz="1800" dirty="0" err="1"/>
              <a:t>ke</a:t>
            </a:r>
            <a:r>
              <a:rPr lang="en-US" sz="1800" dirty="0"/>
              <a:t> </a:t>
            </a:r>
            <a:r>
              <a:rPr lang="en-US" sz="1800" dirty="0" err="1"/>
              <a:t>tengkorak</a:t>
            </a:r>
            <a:r>
              <a:rPr lang="en-US" sz="1800" dirty="0"/>
              <a:t> </a:t>
            </a:r>
            <a:r>
              <a:rPr lang="en-US" sz="1800" dirty="0" err="1"/>
              <a:t>karena</a:t>
            </a:r>
            <a:r>
              <a:rPr lang="en-US" sz="1800" dirty="0"/>
              <a:t> </a:t>
            </a:r>
            <a:r>
              <a:rPr lang="en-US" sz="1800" dirty="0" err="1"/>
              <a:t>tekanan</a:t>
            </a:r>
            <a:r>
              <a:rPr lang="en-US" sz="1800" dirty="0"/>
              <a:t> </a:t>
            </a:r>
            <a:r>
              <a:rPr lang="en-US" sz="1800" dirty="0" err="1"/>
              <a:t>atmosfer</a:t>
            </a:r>
            <a:r>
              <a:rPr lang="en-US" sz="1800" dirty="0"/>
              <a:t> di </a:t>
            </a:r>
            <a:r>
              <a:rPr lang="en-US" sz="1800" dirty="0" err="1"/>
              <a:t>bagian</a:t>
            </a:r>
            <a:r>
              <a:rPr lang="en-US" sz="1800" dirty="0"/>
              <a:t> </a:t>
            </a:r>
            <a:r>
              <a:rPr lang="en-US" sz="1800" dirty="0" err="1"/>
              <a:t>luar</a:t>
            </a:r>
            <a:r>
              <a:rPr lang="en-US" sz="1800" dirty="0"/>
              <a:t> </a:t>
            </a:r>
            <a:r>
              <a:rPr lang="en-US" sz="1800" dirty="0" err="1"/>
              <a:t>leher</a:t>
            </a:r>
            <a:r>
              <a:rPr lang="en-US" sz="1800" dirty="0"/>
              <a:t>. </a:t>
            </a:r>
            <a:r>
              <a:rPr lang="en-US" sz="1800" dirty="0" err="1"/>
              <a:t>Keruntuhan</a:t>
            </a:r>
            <a:r>
              <a:rPr lang="en-US" sz="1800" dirty="0"/>
              <a:t> </a:t>
            </a:r>
            <a:r>
              <a:rPr lang="en-US" sz="1800" dirty="0" err="1"/>
              <a:t>ini</a:t>
            </a:r>
            <a:r>
              <a:rPr lang="en-US" sz="1800" dirty="0"/>
              <a:t> </a:t>
            </a:r>
            <a:r>
              <a:rPr lang="en-US" sz="1800" dirty="0" err="1"/>
              <a:t>menyebabkan</a:t>
            </a:r>
            <a:r>
              <a:rPr lang="en-US" sz="1800" dirty="0"/>
              <a:t> </a:t>
            </a:r>
            <a:r>
              <a:rPr lang="en-US" sz="1800" dirty="0" err="1"/>
              <a:t>tekanan</a:t>
            </a:r>
            <a:r>
              <a:rPr lang="en-US" sz="1800" dirty="0"/>
              <a:t> di vena </a:t>
            </a:r>
            <a:r>
              <a:rPr lang="en-US" sz="1800" dirty="0" err="1"/>
              <a:t>ini</a:t>
            </a:r>
            <a:r>
              <a:rPr lang="en-US" sz="1800" dirty="0"/>
              <a:t> </a:t>
            </a:r>
            <a:r>
              <a:rPr lang="en-US" sz="1800" dirty="0" err="1"/>
              <a:t>tetap</a:t>
            </a:r>
            <a:r>
              <a:rPr lang="en-US" sz="1800" dirty="0"/>
              <a:t> </a:t>
            </a:r>
            <a:r>
              <a:rPr lang="en-US" sz="1800" dirty="0" err="1"/>
              <a:t>nol</a:t>
            </a:r>
            <a:r>
              <a:rPr lang="en-US" sz="1800" dirty="0"/>
              <a:t> di </a:t>
            </a:r>
            <a:r>
              <a:rPr lang="en-US" sz="1800" dirty="0" err="1"/>
              <a:t>sepanjang</a:t>
            </a:r>
            <a:r>
              <a:rPr lang="en-US" sz="1800" dirty="0"/>
              <a:t> </a:t>
            </a:r>
            <a:r>
              <a:rPr lang="en-US" sz="1800" i="1" dirty="0"/>
              <a:t>extent </a:t>
            </a:r>
            <a:r>
              <a:rPr lang="en-US" sz="1800" dirty="0" err="1"/>
              <a:t>nya</a:t>
            </a:r>
            <a:r>
              <a:rPr lang="en-US" sz="1800" dirty="0"/>
              <a:t>. </a:t>
            </a:r>
            <a:r>
              <a:rPr lang="en-US" sz="1800" dirty="0" err="1"/>
              <a:t>Kecenderungan</a:t>
            </a:r>
            <a:r>
              <a:rPr lang="en-US" sz="1800" dirty="0"/>
              <a:t> </a:t>
            </a:r>
            <a:r>
              <a:rPr lang="en-US" sz="1800" dirty="0" err="1"/>
              <a:t>tekanan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naik di </a:t>
            </a:r>
            <a:r>
              <a:rPr lang="en-US" sz="1800" dirty="0" err="1"/>
              <a:t>atas</a:t>
            </a:r>
            <a:r>
              <a:rPr lang="en-US" sz="1800" dirty="0"/>
              <a:t> level </a:t>
            </a:r>
            <a:r>
              <a:rPr lang="en-US" sz="1800" dirty="0" err="1"/>
              <a:t>ini</a:t>
            </a:r>
            <a:r>
              <a:rPr lang="en-US" sz="1800" dirty="0"/>
              <a:t> </a:t>
            </a:r>
            <a:r>
              <a:rPr lang="en-US" sz="1800" dirty="0" err="1"/>
              <a:t>membuka</a:t>
            </a:r>
            <a:r>
              <a:rPr lang="en-US" sz="1800" dirty="0"/>
              <a:t> vena dan </a:t>
            </a:r>
            <a:r>
              <a:rPr lang="en-US" sz="1800" dirty="0" err="1"/>
              <a:t>memungkinkan</a:t>
            </a:r>
            <a:r>
              <a:rPr lang="en-US" sz="1800" dirty="0"/>
              <a:t> </a:t>
            </a:r>
            <a:r>
              <a:rPr lang="en-US" sz="1800" dirty="0" err="1"/>
              <a:t>tekanan</a:t>
            </a:r>
            <a:r>
              <a:rPr lang="en-US" sz="1800" dirty="0"/>
              <a:t> </a:t>
            </a:r>
            <a:r>
              <a:rPr lang="en-US" sz="1800" dirty="0" err="1"/>
              <a:t>turun</a:t>
            </a:r>
            <a:r>
              <a:rPr lang="en-US" sz="1800" dirty="0"/>
              <a:t> </a:t>
            </a:r>
            <a:r>
              <a:rPr lang="en-US" sz="1800" dirty="0" err="1"/>
              <a:t>kembali</a:t>
            </a:r>
            <a:r>
              <a:rPr lang="en-US" sz="1800" dirty="0"/>
              <a:t> </a:t>
            </a:r>
            <a:r>
              <a:rPr lang="en-US" sz="1800" dirty="0" err="1"/>
              <a:t>ke</a:t>
            </a:r>
            <a:r>
              <a:rPr lang="en-US" sz="1800" dirty="0"/>
              <a:t> </a:t>
            </a:r>
            <a:r>
              <a:rPr lang="en-US" sz="1800" dirty="0" err="1"/>
              <a:t>nol</a:t>
            </a:r>
            <a:r>
              <a:rPr lang="en-US" sz="1800" dirty="0"/>
              <a:t> </a:t>
            </a:r>
            <a:r>
              <a:rPr lang="en-US" sz="1800" dirty="0" err="1"/>
              <a:t>karena</a:t>
            </a:r>
            <a:r>
              <a:rPr lang="en-US" sz="1800" dirty="0"/>
              <a:t> </a:t>
            </a:r>
            <a:r>
              <a:rPr lang="en-US" sz="1800" dirty="0" err="1"/>
              <a:t>aliran</a:t>
            </a:r>
            <a:r>
              <a:rPr lang="en-US" sz="1800" dirty="0"/>
              <a:t> </a:t>
            </a:r>
            <a:r>
              <a:rPr lang="en-US" sz="1800" dirty="0" err="1"/>
              <a:t>darah</a:t>
            </a:r>
            <a:r>
              <a:rPr lang="en-US" sz="1800" dirty="0"/>
              <a:t>. </a:t>
            </a:r>
            <a:r>
              <a:rPr lang="en-US" sz="1800" dirty="0" err="1"/>
              <a:t>Sebaliknya</a:t>
            </a:r>
            <a:r>
              <a:rPr lang="en-US" sz="1800" dirty="0"/>
              <a:t>, </a:t>
            </a:r>
            <a:r>
              <a:rPr lang="en-US" sz="1800" dirty="0" err="1"/>
              <a:t>kecenderungan</a:t>
            </a:r>
            <a:r>
              <a:rPr lang="en-US" sz="1800" dirty="0"/>
              <a:t> </a:t>
            </a:r>
            <a:r>
              <a:rPr lang="en-US" sz="1800" dirty="0" err="1"/>
              <a:t>tekanan</a:t>
            </a:r>
            <a:r>
              <a:rPr lang="en-US" sz="1800" dirty="0"/>
              <a:t> vena </a:t>
            </a:r>
            <a:r>
              <a:rPr lang="en-US" sz="1800" dirty="0" err="1"/>
              <a:t>leher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turun</a:t>
            </a:r>
            <a:r>
              <a:rPr lang="en-US" sz="1800" dirty="0"/>
              <a:t> di </a:t>
            </a:r>
            <a:r>
              <a:rPr lang="en-US" sz="1800" dirty="0" err="1"/>
              <a:t>bawah</a:t>
            </a:r>
            <a:r>
              <a:rPr lang="en-US" sz="1800" dirty="0"/>
              <a:t> </a:t>
            </a:r>
            <a:r>
              <a:rPr lang="en-US" sz="1800" dirty="0" err="1"/>
              <a:t>nol</a:t>
            </a:r>
            <a:r>
              <a:rPr lang="en-US" sz="1800" dirty="0"/>
              <a:t> </a:t>
            </a:r>
            <a:r>
              <a:rPr lang="en-US" sz="1800" dirty="0" err="1"/>
              <a:t>akan</a:t>
            </a:r>
            <a:r>
              <a:rPr lang="en-US" sz="1800" dirty="0"/>
              <a:t> </a:t>
            </a:r>
            <a:r>
              <a:rPr lang="en-US" sz="1800" dirty="0" err="1"/>
              <a:t>semakin</a:t>
            </a:r>
            <a:r>
              <a:rPr lang="en-US" sz="1800" dirty="0"/>
              <a:t> </a:t>
            </a:r>
            <a:r>
              <a:rPr lang="en-US" sz="1800" dirty="0" err="1"/>
              <a:t>mengempiskan</a:t>
            </a:r>
            <a:r>
              <a:rPr lang="en-US" sz="1800" dirty="0"/>
              <a:t> vena, yang </a:t>
            </a:r>
            <a:r>
              <a:rPr lang="en-US" sz="1800" dirty="0" err="1"/>
              <a:t>selanjutnya</a:t>
            </a:r>
            <a:r>
              <a:rPr lang="en-US" sz="1800" dirty="0"/>
              <a:t> </a:t>
            </a:r>
            <a:r>
              <a:rPr lang="en-US" sz="1800" dirty="0" err="1"/>
              <a:t>meningkatkan</a:t>
            </a:r>
            <a:r>
              <a:rPr lang="en-US" sz="1800" dirty="0"/>
              <a:t> </a:t>
            </a:r>
            <a:r>
              <a:rPr lang="en-US" sz="1800" dirty="0" err="1"/>
              <a:t>resistensinya</a:t>
            </a:r>
            <a:r>
              <a:rPr lang="en-US" sz="1800" dirty="0"/>
              <a:t> dan </a:t>
            </a:r>
            <a:r>
              <a:rPr lang="en-US" sz="1800" dirty="0" err="1"/>
              <a:t>mengembalikan</a:t>
            </a:r>
            <a:r>
              <a:rPr lang="en-US" sz="1800" dirty="0"/>
              <a:t> </a:t>
            </a:r>
            <a:r>
              <a:rPr lang="en-US" sz="1800" dirty="0" err="1"/>
              <a:t>tekanan</a:t>
            </a:r>
            <a:r>
              <a:rPr lang="en-US" sz="1800" dirty="0"/>
              <a:t> </a:t>
            </a:r>
            <a:r>
              <a:rPr lang="en-US" sz="1800" dirty="0" err="1"/>
              <a:t>kembali</a:t>
            </a:r>
            <a:r>
              <a:rPr lang="en-US" sz="1800" dirty="0"/>
              <a:t> </a:t>
            </a:r>
            <a:r>
              <a:rPr lang="en-US" sz="1800" dirty="0" err="1"/>
              <a:t>ke</a:t>
            </a:r>
            <a:r>
              <a:rPr lang="en-US" sz="1800" dirty="0"/>
              <a:t> nol.</a:t>
            </a:r>
          </a:p>
          <a:p>
            <a:pPr marL="0" indent="0">
              <a:buNone/>
            </a:pPr>
            <a:r>
              <a:rPr lang="en-US" sz="1800" dirty="0"/>
              <a:t>Vena di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tengkorak</a:t>
            </a:r>
            <a:r>
              <a:rPr lang="en-US" sz="1800" dirty="0"/>
              <a:t>, di </a:t>
            </a:r>
            <a:r>
              <a:rPr lang="en-US" sz="1800" dirty="0" err="1"/>
              <a:t>sisi</a:t>
            </a:r>
            <a:r>
              <a:rPr lang="en-US" sz="1800" dirty="0"/>
              <a:t> lain, </a:t>
            </a:r>
            <a:r>
              <a:rPr lang="en-US" sz="1800" dirty="0" err="1"/>
              <a:t>berada</a:t>
            </a:r>
            <a:r>
              <a:rPr lang="en-US" sz="1800" dirty="0"/>
              <a:t> di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ruang</a:t>
            </a:r>
            <a:r>
              <a:rPr lang="en-US" sz="1800" dirty="0"/>
              <a:t> (</a:t>
            </a:r>
            <a:r>
              <a:rPr lang="en-US" sz="1800" dirty="0" err="1"/>
              <a:t>rongga</a:t>
            </a:r>
            <a:r>
              <a:rPr lang="en-US" sz="1800" dirty="0"/>
              <a:t> </a:t>
            </a:r>
            <a:r>
              <a:rPr lang="en-US" sz="1800" dirty="0" err="1"/>
              <a:t>tengkorak</a:t>
            </a:r>
            <a:r>
              <a:rPr lang="en-US" sz="1800" dirty="0"/>
              <a:t>) yang </a:t>
            </a: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mengempis</a:t>
            </a:r>
            <a:r>
              <a:rPr lang="en-US" sz="1800" dirty="0"/>
              <a:t>. </a:t>
            </a:r>
            <a:r>
              <a:rPr lang="en-US" sz="1800" dirty="0" err="1"/>
              <a:t>Akibatnya</a:t>
            </a:r>
            <a:r>
              <a:rPr lang="en-US" sz="1800" dirty="0"/>
              <a:t>, </a:t>
            </a:r>
            <a:r>
              <a:rPr lang="en-US" sz="1800" dirty="0" err="1"/>
              <a:t>tekanan</a:t>
            </a:r>
            <a:r>
              <a:rPr lang="en-US" sz="1800" dirty="0"/>
              <a:t> </a:t>
            </a:r>
            <a:r>
              <a:rPr lang="en-US" sz="1800" dirty="0" err="1"/>
              <a:t>negatif</a:t>
            </a:r>
            <a:r>
              <a:rPr lang="en-US" sz="1800" dirty="0"/>
              <a:t>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terjadi</a:t>
            </a:r>
            <a:r>
              <a:rPr lang="en-US" sz="1800" dirty="0"/>
              <a:t> di sinus dural </a:t>
            </a:r>
            <a:r>
              <a:rPr lang="en-US" sz="1800" dirty="0" err="1"/>
              <a:t>kepala</a:t>
            </a:r>
            <a:r>
              <a:rPr lang="en-US" sz="1800" dirty="0"/>
              <a:t>;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posisi</a:t>
            </a:r>
            <a:r>
              <a:rPr lang="en-US" sz="1800" dirty="0"/>
              <a:t> </a:t>
            </a:r>
            <a:r>
              <a:rPr lang="en-US" sz="1800" dirty="0" err="1"/>
              <a:t>berdiri</a:t>
            </a:r>
            <a:r>
              <a:rPr lang="en-US" sz="1800" dirty="0"/>
              <a:t>, </a:t>
            </a:r>
            <a:r>
              <a:rPr lang="en-US" sz="1800" dirty="0" err="1"/>
              <a:t>tekanan</a:t>
            </a:r>
            <a:r>
              <a:rPr lang="en-US" sz="1800" dirty="0"/>
              <a:t> vena di sinus </a:t>
            </a:r>
            <a:r>
              <a:rPr lang="en-US" sz="1800" dirty="0" err="1"/>
              <a:t>sagital</a:t>
            </a:r>
            <a:r>
              <a:rPr lang="en-US" sz="1800" dirty="0"/>
              <a:t> di </a:t>
            </a:r>
            <a:r>
              <a:rPr lang="en-US" sz="1800" dirty="0" err="1"/>
              <a:t>bagian</a:t>
            </a:r>
            <a:r>
              <a:rPr lang="en-US" sz="1800" dirty="0"/>
              <a:t> </a:t>
            </a:r>
            <a:r>
              <a:rPr lang="en-US" sz="1800" dirty="0" err="1"/>
              <a:t>atas</a:t>
            </a:r>
            <a:r>
              <a:rPr lang="en-US" sz="1800" dirty="0"/>
              <a:t> </a:t>
            </a:r>
            <a:r>
              <a:rPr lang="en-US" sz="1800" dirty="0" err="1"/>
              <a:t>otak</a:t>
            </a:r>
            <a:r>
              <a:rPr lang="en-US" sz="1800" dirty="0"/>
              <a:t> </a:t>
            </a:r>
            <a:r>
              <a:rPr lang="en-US" sz="1800" dirty="0" err="1"/>
              <a:t>sekitar</a:t>
            </a:r>
            <a:r>
              <a:rPr lang="en-US" sz="1800" dirty="0"/>
              <a:t> -10 mm Hg </a:t>
            </a:r>
            <a:r>
              <a:rPr lang="en-US" sz="1800" dirty="0" err="1"/>
              <a:t>karena</a:t>
            </a:r>
            <a:r>
              <a:rPr lang="en-US" sz="1800" dirty="0"/>
              <a:t> "</a:t>
            </a:r>
            <a:r>
              <a:rPr lang="en-US" sz="1800" dirty="0" err="1"/>
              <a:t>hisapan</a:t>
            </a:r>
            <a:r>
              <a:rPr lang="en-US" sz="1800" dirty="0"/>
              <a:t>" </a:t>
            </a:r>
            <a:r>
              <a:rPr lang="en-US" sz="1800" dirty="0" err="1"/>
              <a:t>hidrostatik</a:t>
            </a:r>
            <a:r>
              <a:rPr lang="en-US" sz="1800" dirty="0"/>
              <a:t> </a:t>
            </a:r>
            <a:r>
              <a:rPr lang="en-US" sz="1800" dirty="0" err="1"/>
              <a:t>antara</a:t>
            </a:r>
            <a:r>
              <a:rPr lang="en-US" sz="1800" dirty="0"/>
              <a:t> </a:t>
            </a:r>
            <a:r>
              <a:rPr lang="en-US" sz="1800" dirty="0" err="1"/>
              <a:t>bagian</a:t>
            </a:r>
            <a:r>
              <a:rPr lang="en-US" sz="1800" dirty="0"/>
              <a:t> </a:t>
            </a:r>
            <a:r>
              <a:rPr lang="en-US" sz="1800" dirty="0" err="1"/>
              <a:t>atas</a:t>
            </a:r>
            <a:r>
              <a:rPr lang="en-US" sz="1800" dirty="0"/>
              <a:t> </a:t>
            </a:r>
            <a:r>
              <a:rPr lang="en-US" sz="1800" dirty="0" err="1"/>
              <a:t>tengkorak</a:t>
            </a:r>
            <a:r>
              <a:rPr lang="en-US" sz="1800" dirty="0"/>
              <a:t> dan </a:t>
            </a:r>
            <a:r>
              <a:rPr lang="en-US" sz="1800" dirty="0" err="1"/>
              <a:t>dasar</a:t>
            </a:r>
            <a:r>
              <a:rPr lang="en-US" sz="1800" dirty="0"/>
              <a:t> </a:t>
            </a:r>
            <a:r>
              <a:rPr lang="en-US" sz="1800" dirty="0" err="1"/>
              <a:t>tengkorak</a:t>
            </a:r>
            <a:r>
              <a:rPr lang="en-US" sz="1800" dirty="0"/>
              <a:t>. Oleh </a:t>
            </a:r>
            <a:r>
              <a:rPr lang="en-US" sz="1800" dirty="0" err="1"/>
              <a:t>karena</a:t>
            </a:r>
            <a:r>
              <a:rPr lang="en-US" sz="1800" dirty="0"/>
              <a:t> </a:t>
            </a:r>
            <a:r>
              <a:rPr lang="en-US" sz="1800" dirty="0" err="1"/>
              <a:t>itu</a:t>
            </a:r>
            <a:r>
              <a:rPr lang="en-US" sz="1800" dirty="0"/>
              <a:t>, </a:t>
            </a:r>
            <a:r>
              <a:rPr lang="en-US" sz="1800" dirty="0" err="1"/>
              <a:t>jika</a:t>
            </a:r>
            <a:r>
              <a:rPr lang="en-US" sz="1800" dirty="0"/>
              <a:t> sinus </a:t>
            </a:r>
            <a:r>
              <a:rPr lang="en-US" sz="1800" dirty="0" err="1"/>
              <a:t>sagital</a:t>
            </a:r>
            <a:r>
              <a:rPr lang="en-US" sz="1800" dirty="0"/>
              <a:t> </a:t>
            </a:r>
            <a:r>
              <a:rPr lang="en-US" sz="1800" dirty="0" err="1"/>
              <a:t>dibuka</a:t>
            </a:r>
            <a:r>
              <a:rPr lang="en-US" sz="1800" dirty="0"/>
              <a:t> </a:t>
            </a:r>
            <a:r>
              <a:rPr lang="en-US" sz="1800" dirty="0" err="1"/>
              <a:t>selama</a:t>
            </a:r>
            <a:r>
              <a:rPr lang="en-US" sz="1800" dirty="0"/>
              <a:t> </a:t>
            </a:r>
            <a:r>
              <a:rPr lang="en-US" sz="1800" dirty="0" err="1"/>
              <a:t>operasi</a:t>
            </a:r>
            <a:r>
              <a:rPr lang="en-US" sz="1800" dirty="0"/>
              <a:t>, </a:t>
            </a:r>
            <a:r>
              <a:rPr lang="en-US" sz="1800" dirty="0" err="1"/>
              <a:t>udara</a:t>
            </a:r>
            <a:r>
              <a:rPr lang="en-US" sz="1800" dirty="0"/>
              <a:t>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langsung</a:t>
            </a:r>
            <a:r>
              <a:rPr lang="en-US" sz="1800" dirty="0"/>
              <a:t> </a:t>
            </a:r>
            <a:r>
              <a:rPr lang="en-US" sz="1800" dirty="0" err="1"/>
              <a:t>terhisap</a:t>
            </a:r>
            <a:r>
              <a:rPr lang="en-US" sz="1800" dirty="0"/>
              <a:t> </a:t>
            </a:r>
            <a:r>
              <a:rPr lang="en-US" sz="1800" dirty="0" err="1"/>
              <a:t>ke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sistem</a:t>
            </a:r>
            <a:r>
              <a:rPr lang="en-US" sz="1800" dirty="0"/>
              <a:t> vena; </a:t>
            </a:r>
            <a:r>
              <a:rPr lang="en-US" sz="1800" dirty="0" err="1"/>
              <a:t>udara</a:t>
            </a:r>
            <a:r>
              <a:rPr lang="en-US" sz="1800" dirty="0"/>
              <a:t> </a:t>
            </a:r>
            <a:r>
              <a:rPr lang="en-US" sz="1800" dirty="0" err="1"/>
              <a:t>bahkan</a:t>
            </a:r>
            <a:r>
              <a:rPr lang="en-US" sz="1800" dirty="0"/>
              <a:t>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mengalir</a:t>
            </a:r>
            <a:r>
              <a:rPr lang="en-US" sz="1800" dirty="0"/>
              <a:t> </a:t>
            </a:r>
            <a:r>
              <a:rPr lang="en-US" sz="1800" dirty="0" err="1"/>
              <a:t>ke</a:t>
            </a:r>
            <a:r>
              <a:rPr lang="en-US" sz="1800" dirty="0"/>
              <a:t> </a:t>
            </a:r>
            <a:r>
              <a:rPr lang="en-US" sz="1800" dirty="0" err="1"/>
              <a:t>bawah</a:t>
            </a:r>
            <a:r>
              <a:rPr lang="en-US" sz="1800" dirty="0"/>
              <a:t> </a:t>
            </a:r>
            <a:r>
              <a:rPr lang="en-US" sz="1800" dirty="0" err="1"/>
              <a:t>hingga</a:t>
            </a:r>
            <a:r>
              <a:rPr lang="en-US" sz="1800" dirty="0"/>
              <a:t> </a:t>
            </a:r>
            <a:r>
              <a:rPr lang="en-US" sz="1800" dirty="0" err="1"/>
              <a:t>menyebabkan</a:t>
            </a:r>
            <a:r>
              <a:rPr lang="en-US" sz="1800" dirty="0"/>
              <a:t> emboli </a:t>
            </a:r>
            <a:r>
              <a:rPr lang="en-US" sz="1800" dirty="0" err="1"/>
              <a:t>udara</a:t>
            </a:r>
            <a:r>
              <a:rPr lang="en-US" sz="1800" dirty="0"/>
              <a:t> di </a:t>
            </a:r>
            <a:r>
              <a:rPr lang="en-US" sz="1800" dirty="0" err="1"/>
              <a:t>jantung</a:t>
            </a:r>
            <a:r>
              <a:rPr lang="en-US" sz="1800" dirty="0"/>
              <a:t> dan </a:t>
            </a:r>
            <a:r>
              <a:rPr lang="en-US" sz="1800" dirty="0" err="1"/>
              <a:t>kematian</a:t>
            </a:r>
            <a:r>
              <a:rPr lang="en-US" sz="1800" dirty="0"/>
              <a:t>.</a:t>
            </a:r>
            <a:endParaRPr lang="en-ID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017D8F-F197-4416-7F6F-40482BF55610}"/>
              </a:ext>
            </a:extLst>
          </p:cNvPr>
          <p:cNvSpPr txBox="1"/>
          <p:nvPr/>
        </p:nvSpPr>
        <p:spPr>
          <a:xfrm>
            <a:off x="225532" y="6311900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D" dirty="0" err="1"/>
              <a:t>Sumber</a:t>
            </a:r>
            <a:r>
              <a:rPr lang="en-ID" dirty="0"/>
              <a:t>: </a:t>
            </a:r>
            <a:r>
              <a:rPr lang="en-ID" dirty="0" err="1"/>
              <a:t>guyton</a:t>
            </a:r>
            <a:r>
              <a:rPr lang="en-ID" dirty="0"/>
              <a:t> and hall physiology 14</a:t>
            </a:r>
            <a:r>
              <a:rPr lang="en-ID" baseline="30000" dirty="0"/>
              <a:t>th</a:t>
            </a:r>
            <a:r>
              <a:rPr lang="en-ID" dirty="0"/>
              <a:t> edition, 2020 </a:t>
            </a:r>
          </a:p>
        </p:txBody>
      </p:sp>
    </p:spTree>
    <p:extLst>
      <p:ext uri="{BB962C8B-B14F-4D97-AF65-F5344CB8AC3E}">
        <p14:creationId xmlns:p14="http://schemas.microsoft.com/office/powerpoint/2010/main" val="3529078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D752D-6DFF-5B49-9968-C8CBAF72C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DCEB9-9B32-FC56-3975-E6AD87B7B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661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dirty="0" err="1"/>
              <a:t>Pengaruh</a:t>
            </a:r>
            <a:r>
              <a:rPr lang="en-US" sz="4400" b="1" dirty="0"/>
              <a:t> </a:t>
            </a:r>
            <a:r>
              <a:rPr lang="en-US" sz="4400" b="1" dirty="0" err="1"/>
              <a:t>Faktor</a:t>
            </a:r>
            <a:r>
              <a:rPr lang="en-US" sz="4400" b="1" dirty="0"/>
              <a:t> </a:t>
            </a:r>
            <a:r>
              <a:rPr lang="en-US" sz="4400" b="1" dirty="0" err="1"/>
              <a:t>Gravitasi</a:t>
            </a:r>
            <a:r>
              <a:rPr lang="en-US" sz="4400" b="1" dirty="0"/>
              <a:t> pada </a:t>
            </a:r>
            <a:r>
              <a:rPr lang="en-US" sz="4400" b="1" dirty="0" err="1"/>
              <a:t>Tekanan</a:t>
            </a:r>
            <a:r>
              <a:rPr lang="en-US" sz="4400" b="1" dirty="0"/>
              <a:t> </a:t>
            </a:r>
            <a:r>
              <a:rPr lang="en-US" sz="4400" b="1" dirty="0" err="1"/>
              <a:t>Arteri</a:t>
            </a:r>
            <a:r>
              <a:rPr lang="en-US" sz="4400" b="1" dirty="0"/>
              <a:t> dan </a:t>
            </a:r>
            <a:r>
              <a:rPr lang="en-US" sz="4400" b="1" dirty="0" err="1"/>
              <a:t>Tekanan</a:t>
            </a:r>
            <a:r>
              <a:rPr lang="en-US" sz="4400" b="1" dirty="0"/>
              <a:t> </a:t>
            </a:r>
            <a:r>
              <a:rPr lang="en-US" sz="4400" b="1" dirty="0" err="1"/>
              <a:t>Lainnya</a:t>
            </a:r>
            <a:endParaRPr lang="en-US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DC8F3-2415-C7E2-E2C0-A8747D6B4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2934"/>
            <a:ext cx="10515600" cy="44142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/>
              <a:t>Faktor</a:t>
            </a:r>
            <a:r>
              <a:rPr lang="en-US" dirty="0"/>
              <a:t> </a:t>
            </a:r>
            <a:r>
              <a:rPr lang="en-US" dirty="0" err="1"/>
              <a:t>gravitasi</a:t>
            </a:r>
            <a:r>
              <a:rPr lang="en-US" dirty="0"/>
              <a:t> juga </a:t>
            </a:r>
            <a:r>
              <a:rPr lang="en-US" dirty="0" err="1"/>
              <a:t>memengaruhi</a:t>
            </a:r>
            <a:r>
              <a:rPr lang="en-US" dirty="0"/>
              <a:t> </a:t>
            </a:r>
            <a:r>
              <a:rPr lang="en-US" dirty="0" err="1"/>
              <a:t>tekanan</a:t>
            </a:r>
            <a:r>
              <a:rPr lang="en-US" dirty="0"/>
              <a:t> di </a:t>
            </a:r>
            <a:r>
              <a:rPr lang="en-US" dirty="0" err="1"/>
              <a:t>arteri</a:t>
            </a:r>
            <a:r>
              <a:rPr lang="en-US" dirty="0"/>
              <a:t> </a:t>
            </a:r>
            <a:r>
              <a:rPr lang="en-US" dirty="0" err="1"/>
              <a:t>perifer</a:t>
            </a:r>
            <a:r>
              <a:rPr lang="en-US" dirty="0"/>
              <a:t> dan </a:t>
            </a:r>
            <a:r>
              <a:rPr lang="en-US" dirty="0" err="1"/>
              <a:t>kapiler</a:t>
            </a:r>
            <a:r>
              <a:rPr lang="en-US" dirty="0"/>
              <a:t>. </a:t>
            </a:r>
            <a:r>
              <a:rPr lang="en-US" dirty="0" err="1"/>
              <a:t>Misalnya</a:t>
            </a:r>
            <a:r>
              <a:rPr lang="en-US" dirty="0"/>
              <a:t>, orang yang </a:t>
            </a:r>
            <a:r>
              <a:rPr lang="en-US" dirty="0" err="1"/>
              <a:t>berdiri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tekanan</a:t>
            </a:r>
            <a:r>
              <a:rPr lang="en-US" dirty="0"/>
              <a:t> </a:t>
            </a:r>
            <a:r>
              <a:rPr lang="en-US" dirty="0" err="1"/>
              <a:t>arteri</a:t>
            </a:r>
            <a:r>
              <a:rPr lang="en-US" dirty="0"/>
              <a:t> rata-rata 100 mmHg di level </a:t>
            </a:r>
            <a:r>
              <a:rPr lang="en-US" dirty="0" err="1"/>
              <a:t>jantung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tekanan</a:t>
            </a:r>
            <a:r>
              <a:rPr lang="en-US" dirty="0"/>
              <a:t> </a:t>
            </a:r>
            <a:r>
              <a:rPr lang="en-US" dirty="0" err="1"/>
              <a:t>arteri</a:t>
            </a:r>
            <a:r>
              <a:rPr lang="en-US" dirty="0"/>
              <a:t> di kaki </a:t>
            </a:r>
            <a:r>
              <a:rPr lang="en-US" dirty="0" err="1"/>
              <a:t>sekitar</a:t>
            </a:r>
            <a:r>
              <a:rPr lang="en-US" dirty="0"/>
              <a:t> 190 mmHg. Oleh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,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tekanan</a:t>
            </a:r>
            <a:r>
              <a:rPr lang="en-US" dirty="0"/>
              <a:t> </a:t>
            </a:r>
            <a:r>
              <a:rPr lang="en-US" dirty="0" err="1"/>
              <a:t>arteri</a:t>
            </a:r>
            <a:r>
              <a:rPr lang="en-US" dirty="0"/>
              <a:t> </a:t>
            </a:r>
            <a:r>
              <a:rPr lang="en-US" dirty="0" err="1"/>
              <a:t>dinyatakan</a:t>
            </a:r>
            <a:r>
              <a:rPr lang="en-US" dirty="0"/>
              <a:t> </a:t>
            </a:r>
            <a:r>
              <a:rPr lang="en-US" dirty="0" err="1"/>
              <a:t>sebesar</a:t>
            </a:r>
            <a:r>
              <a:rPr lang="en-US" dirty="0"/>
              <a:t> 100 mmHg,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umum</a:t>
            </a:r>
            <a:r>
              <a:rPr lang="en-US" dirty="0"/>
              <a:t> </a:t>
            </a:r>
            <a:r>
              <a:rPr lang="en-US" dirty="0" err="1"/>
              <a:t>berarti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100 mmHg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tekanan</a:t>
            </a:r>
            <a:r>
              <a:rPr lang="en-US" dirty="0"/>
              <a:t> di level </a:t>
            </a:r>
            <a:r>
              <a:rPr lang="en-US" dirty="0" err="1"/>
              <a:t>gravitasi</a:t>
            </a:r>
            <a:r>
              <a:rPr lang="en-US" dirty="0"/>
              <a:t> </a:t>
            </a:r>
            <a:r>
              <a:rPr lang="en-US" dirty="0" err="1"/>
              <a:t>jantung</a:t>
            </a:r>
            <a:r>
              <a:rPr lang="en-US" dirty="0"/>
              <a:t>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tentu</a:t>
            </a:r>
            <a:r>
              <a:rPr lang="en-US" dirty="0"/>
              <a:t> di </a:t>
            </a:r>
            <a:r>
              <a:rPr lang="en-US" dirty="0" err="1"/>
              <a:t>tempat</a:t>
            </a:r>
            <a:r>
              <a:rPr lang="en-US" dirty="0"/>
              <a:t> lain di </a:t>
            </a:r>
            <a:r>
              <a:rPr lang="en-US" dirty="0" err="1"/>
              <a:t>pembuluh</a:t>
            </a:r>
            <a:r>
              <a:rPr lang="en-US" dirty="0"/>
              <a:t> </a:t>
            </a:r>
            <a:r>
              <a:rPr lang="en-US" dirty="0" err="1"/>
              <a:t>arteri</a:t>
            </a:r>
            <a:r>
              <a:rPr lang="en-US" dirty="0"/>
              <a:t>.</a:t>
            </a:r>
            <a:endParaRPr lang="en-ID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15BC38-8267-3FCD-40E4-85E1CC66C58E}"/>
              </a:ext>
            </a:extLst>
          </p:cNvPr>
          <p:cNvSpPr txBox="1"/>
          <p:nvPr/>
        </p:nvSpPr>
        <p:spPr>
          <a:xfrm>
            <a:off x="225532" y="6311900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D" dirty="0" err="1"/>
              <a:t>Sumber</a:t>
            </a:r>
            <a:r>
              <a:rPr lang="en-ID" dirty="0"/>
              <a:t>: </a:t>
            </a:r>
            <a:r>
              <a:rPr lang="en-ID" dirty="0" err="1"/>
              <a:t>guyton</a:t>
            </a:r>
            <a:r>
              <a:rPr lang="en-ID" dirty="0"/>
              <a:t> and hall physiology 14</a:t>
            </a:r>
            <a:r>
              <a:rPr lang="en-ID" baseline="30000" dirty="0"/>
              <a:t>th</a:t>
            </a:r>
            <a:r>
              <a:rPr lang="en-ID" dirty="0"/>
              <a:t> edition, 2020 </a:t>
            </a:r>
          </a:p>
        </p:txBody>
      </p:sp>
    </p:spTree>
    <p:extLst>
      <p:ext uri="{BB962C8B-B14F-4D97-AF65-F5344CB8AC3E}">
        <p14:creationId xmlns:p14="http://schemas.microsoft.com/office/powerpoint/2010/main" val="14745459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475E8-0AC8-B11C-5E35-5AAE94B6B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1FD74-7155-E36D-C63A-83FD85577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661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Katup</a:t>
            </a:r>
            <a:r>
              <a:rPr lang="en-US" b="1" dirty="0"/>
              <a:t> Vena dan Pompa Vena: </a:t>
            </a:r>
            <a:r>
              <a:rPr lang="en-US" b="1" dirty="0" err="1"/>
              <a:t>Efeknya</a:t>
            </a:r>
            <a:r>
              <a:rPr lang="en-US" b="1" dirty="0"/>
              <a:t> pada </a:t>
            </a:r>
            <a:r>
              <a:rPr lang="en-US" b="1" dirty="0" err="1"/>
              <a:t>Tekanan</a:t>
            </a:r>
            <a:r>
              <a:rPr lang="en-US" b="1" dirty="0"/>
              <a:t> Vena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E27DF-7C09-878E-3326-E3DC433D4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2934"/>
            <a:ext cx="10515600" cy="44142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900" dirty="0"/>
              <a:t>Jika </a:t>
            </a:r>
            <a:r>
              <a:rPr lang="en-US" sz="1900" dirty="0" err="1"/>
              <a:t>tidak</a:t>
            </a:r>
            <a:r>
              <a:rPr lang="en-US" sz="1900" dirty="0"/>
              <a:t> </a:t>
            </a:r>
            <a:r>
              <a:rPr lang="en-US" sz="1900" dirty="0" err="1"/>
              <a:t>ada</a:t>
            </a:r>
            <a:r>
              <a:rPr lang="en-US" sz="1900" dirty="0"/>
              <a:t> </a:t>
            </a:r>
            <a:r>
              <a:rPr lang="en-US" sz="1900" dirty="0" err="1"/>
              <a:t>katup</a:t>
            </a:r>
            <a:r>
              <a:rPr lang="en-US" sz="1900" dirty="0"/>
              <a:t> di vena, </a:t>
            </a:r>
            <a:r>
              <a:rPr lang="en-US" sz="1900" dirty="0" err="1"/>
              <a:t>efek</a:t>
            </a:r>
            <a:r>
              <a:rPr lang="en-US" sz="1900" dirty="0"/>
              <a:t> </a:t>
            </a:r>
            <a:r>
              <a:rPr lang="en-US" sz="1900" dirty="0" err="1"/>
              <a:t>tekanan</a:t>
            </a:r>
            <a:r>
              <a:rPr lang="en-US" sz="1900" dirty="0"/>
              <a:t> </a:t>
            </a:r>
            <a:r>
              <a:rPr lang="en-US" sz="1900" dirty="0" err="1"/>
              <a:t>gravitasi</a:t>
            </a:r>
            <a:r>
              <a:rPr lang="en-US" sz="1900" dirty="0"/>
              <a:t> </a:t>
            </a:r>
            <a:r>
              <a:rPr lang="en-US" sz="1900" dirty="0" err="1"/>
              <a:t>akan</a:t>
            </a:r>
            <a:r>
              <a:rPr lang="en-US" sz="1900" dirty="0"/>
              <a:t> </a:t>
            </a:r>
            <a:r>
              <a:rPr lang="en-US" sz="1900" dirty="0" err="1"/>
              <a:t>menyebabkan</a:t>
            </a:r>
            <a:r>
              <a:rPr lang="en-US" sz="1900" dirty="0"/>
              <a:t> </a:t>
            </a:r>
            <a:r>
              <a:rPr lang="en-US" sz="1900" dirty="0" err="1"/>
              <a:t>tekanan</a:t>
            </a:r>
            <a:r>
              <a:rPr lang="en-US" sz="1900" dirty="0"/>
              <a:t> vena di kaki </a:t>
            </a:r>
            <a:r>
              <a:rPr lang="en-US" sz="1900" dirty="0" err="1"/>
              <a:t>selalu</a:t>
            </a:r>
            <a:r>
              <a:rPr lang="en-US" sz="1900" dirty="0"/>
              <a:t> </a:t>
            </a:r>
            <a:r>
              <a:rPr lang="en-US" sz="1900" dirty="0" err="1"/>
              <a:t>sekitar</a:t>
            </a:r>
            <a:r>
              <a:rPr lang="en-US" sz="1900" dirty="0"/>
              <a:t> +90 mm Hg pada orang </a:t>
            </a:r>
            <a:r>
              <a:rPr lang="en-US" sz="1900" dirty="0" err="1"/>
              <a:t>dewasa</a:t>
            </a:r>
            <a:r>
              <a:rPr lang="en-US" sz="1900" dirty="0"/>
              <a:t> yang </a:t>
            </a:r>
            <a:r>
              <a:rPr lang="en-US" sz="1900" dirty="0" err="1"/>
              <a:t>berdiri</a:t>
            </a:r>
            <a:r>
              <a:rPr lang="en-US" sz="1900" dirty="0"/>
              <a:t>. </a:t>
            </a:r>
            <a:r>
              <a:rPr lang="en-US" sz="1900" dirty="0" err="1"/>
              <a:t>Namun</a:t>
            </a:r>
            <a:r>
              <a:rPr lang="en-US" sz="1900" dirty="0"/>
              <a:t>, </a:t>
            </a:r>
            <a:r>
              <a:rPr lang="en-US" sz="1900" dirty="0" err="1"/>
              <a:t>setiap</a:t>
            </a:r>
            <a:r>
              <a:rPr lang="en-US" sz="1900" dirty="0"/>
              <a:t> kali kaki </a:t>
            </a:r>
            <a:r>
              <a:rPr lang="en-US" sz="1900" dirty="0" err="1"/>
              <a:t>bergerak</a:t>
            </a:r>
            <a:r>
              <a:rPr lang="en-US" sz="1900" dirty="0"/>
              <a:t>, </a:t>
            </a:r>
            <a:r>
              <a:rPr lang="en-US" sz="1900" dirty="0" err="1"/>
              <a:t>otot-otot</a:t>
            </a:r>
            <a:r>
              <a:rPr lang="en-US" sz="1900" dirty="0"/>
              <a:t> </a:t>
            </a:r>
            <a:r>
              <a:rPr lang="en-US" sz="1900" dirty="0" err="1"/>
              <a:t>mengencang</a:t>
            </a:r>
            <a:r>
              <a:rPr lang="en-US" sz="1900" dirty="0"/>
              <a:t> dan </a:t>
            </a:r>
            <a:r>
              <a:rPr lang="en-US" sz="1900" dirty="0" err="1"/>
              <a:t>menekan</a:t>
            </a:r>
            <a:r>
              <a:rPr lang="en-US" sz="1900" dirty="0"/>
              <a:t> vena di </a:t>
            </a:r>
            <a:r>
              <a:rPr lang="en-US" sz="1900" dirty="0" err="1"/>
              <a:t>dalam</a:t>
            </a:r>
            <a:r>
              <a:rPr lang="en-US" sz="1900" dirty="0"/>
              <a:t> </a:t>
            </a:r>
            <a:r>
              <a:rPr lang="en-US" sz="1900" dirty="0" err="1"/>
              <a:t>atau</a:t>
            </a:r>
            <a:r>
              <a:rPr lang="en-US" sz="1900" dirty="0"/>
              <a:t> di </a:t>
            </a:r>
            <a:r>
              <a:rPr lang="en-US" sz="1900" dirty="0" err="1"/>
              <a:t>samping</a:t>
            </a:r>
            <a:r>
              <a:rPr lang="en-US" sz="1900" dirty="0"/>
              <a:t> </a:t>
            </a:r>
            <a:r>
              <a:rPr lang="en-US" sz="1900" dirty="0" err="1"/>
              <a:t>otot</a:t>
            </a:r>
            <a:r>
              <a:rPr lang="en-US" sz="1900" dirty="0"/>
              <a:t>, yang </a:t>
            </a:r>
            <a:r>
              <a:rPr lang="en-US" sz="1900" dirty="0" err="1"/>
              <a:t>memeras</a:t>
            </a:r>
            <a:r>
              <a:rPr lang="en-US" sz="1900" dirty="0"/>
              <a:t> </a:t>
            </a:r>
            <a:r>
              <a:rPr lang="en-US" sz="1900" dirty="0" err="1"/>
              <a:t>darah</a:t>
            </a:r>
            <a:r>
              <a:rPr lang="en-US" sz="1900" dirty="0"/>
              <a:t> </a:t>
            </a:r>
            <a:r>
              <a:rPr lang="en-US" sz="1900" dirty="0" err="1"/>
              <a:t>keluar</a:t>
            </a:r>
            <a:r>
              <a:rPr lang="en-US" sz="1900" dirty="0"/>
              <a:t> </a:t>
            </a:r>
            <a:r>
              <a:rPr lang="en-US" sz="1900" dirty="0" err="1"/>
              <a:t>dari</a:t>
            </a:r>
            <a:r>
              <a:rPr lang="en-US" sz="1900" dirty="0"/>
              <a:t> vena. </a:t>
            </a:r>
            <a:r>
              <a:rPr lang="en-US" sz="1900" dirty="0" err="1"/>
              <a:t>Namun</a:t>
            </a:r>
            <a:r>
              <a:rPr lang="en-US" sz="1900" dirty="0"/>
              <a:t>, </a:t>
            </a:r>
            <a:r>
              <a:rPr lang="en-US" sz="1900" dirty="0" err="1"/>
              <a:t>katup</a:t>
            </a:r>
            <a:r>
              <a:rPr lang="en-US" sz="1900" dirty="0"/>
              <a:t> di vena, yang </a:t>
            </a:r>
            <a:r>
              <a:rPr lang="en-US" sz="1900" dirty="0" err="1"/>
              <a:t>ditunjukkan</a:t>
            </a:r>
            <a:r>
              <a:rPr lang="en-US" sz="1900" dirty="0"/>
              <a:t> pada Gambar 15-11, </a:t>
            </a:r>
            <a:r>
              <a:rPr lang="en-US" sz="1900" dirty="0" err="1"/>
              <a:t>diatur</a:t>
            </a:r>
            <a:r>
              <a:rPr lang="en-US" sz="1900" dirty="0"/>
              <a:t> </a:t>
            </a:r>
            <a:r>
              <a:rPr lang="en-US" sz="1900" dirty="0" err="1"/>
              <a:t>sedemikian</a:t>
            </a:r>
            <a:r>
              <a:rPr lang="en-US" sz="1900" dirty="0"/>
              <a:t> </a:t>
            </a:r>
            <a:r>
              <a:rPr lang="en-US" sz="1900" dirty="0" err="1"/>
              <a:t>rupa</a:t>
            </a:r>
            <a:r>
              <a:rPr lang="en-US" sz="1900" dirty="0"/>
              <a:t> </a:t>
            </a:r>
            <a:r>
              <a:rPr lang="en-US" sz="1900" dirty="0" err="1"/>
              <a:t>sehingga</a:t>
            </a:r>
            <a:r>
              <a:rPr lang="en-US" sz="1900" dirty="0"/>
              <a:t> </a:t>
            </a:r>
            <a:r>
              <a:rPr lang="en-US" sz="1900" dirty="0" err="1"/>
              <a:t>arah</a:t>
            </a:r>
            <a:r>
              <a:rPr lang="en-US" sz="1900" dirty="0"/>
              <a:t> </a:t>
            </a:r>
            <a:r>
              <a:rPr lang="en-US" sz="1900" dirty="0" err="1"/>
              <a:t>aliran</a:t>
            </a:r>
            <a:r>
              <a:rPr lang="en-US" sz="1900" dirty="0"/>
              <a:t> </a:t>
            </a:r>
            <a:r>
              <a:rPr lang="en-US" sz="1900" dirty="0" err="1"/>
              <a:t>darah</a:t>
            </a:r>
            <a:r>
              <a:rPr lang="en-US" sz="1900" dirty="0"/>
              <a:t> vena </a:t>
            </a:r>
            <a:r>
              <a:rPr lang="en-US" sz="1900" dirty="0" err="1"/>
              <a:t>hanya</a:t>
            </a:r>
            <a:r>
              <a:rPr lang="en-US" sz="1900" dirty="0"/>
              <a:t> </a:t>
            </a:r>
            <a:r>
              <a:rPr lang="en-US" sz="1900" dirty="0" err="1"/>
              <a:t>bisa</a:t>
            </a:r>
            <a:r>
              <a:rPr lang="en-US" sz="1900" dirty="0"/>
              <a:t> </a:t>
            </a:r>
            <a:r>
              <a:rPr lang="en-US" sz="1900" dirty="0" err="1"/>
              <a:t>menuju</a:t>
            </a:r>
            <a:r>
              <a:rPr lang="en-US" sz="1900" dirty="0"/>
              <a:t> </a:t>
            </a:r>
            <a:r>
              <a:rPr lang="en-US" sz="1900" dirty="0" err="1"/>
              <a:t>jantung</a:t>
            </a:r>
            <a:r>
              <a:rPr lang="en-US" sz="1900" dirty="0"/>
              <a:t>. </a:t>
            </a:r>
            <a:r>
              <a:rPr lang="en-US" sz="1900" dirty="0" err="1"/>
              <a:t>Akibatnya</a:t>
            </a:r>
            <a:r>
              <a:rPr lang="en-US" sz="1900" dirty="0"/>
              <a:t>, </a:t>
            </a:r>
            <a:r>
              <a:rPr lang="en-US" sz="1900" dirty="0" err="1"/>
              <a:t>setiap</a:t>
            </a:r>
            <a:r>
              <a:rPr lang="en-US" sz="1900" dirty="0"/>
              <a:t> kali </a:t>
            </a:r>
            <a:r>
              <a:rPr lang="en-US" sz="1900" dirty="0" err="1"/>
              <a:t>seseorang</a:t>
            </a:r>
            <a:r>
              <a:rPr lang="en-US" sz="1900" dirty="0"/>
              <a:t> </a:t>
            </a:r>
            <a:r>
              <a:rPr lang="en-US" sz="1900" dirty="0" err="1"/>
              <a:t>menggerakkan</a:t>
            </a:r>
            <a:r>
              <a:rPr lang="en-US" sz="1900" dirty="0"/>
              <a:t> kaki </a:t>
            </a:r>
            <a:r>
              <a:rPr lang="en-US" sz="1900" dirty="0" err="1"/>
              <a:t>atau</a:t>
            </a:r>
            <a:r>
              <a:rPr lang="en-US" sz="1900" dirty="0"/>
              <a:t> </a:t>
            </a:r>
            <a:r>
              <a:rPr lang="en-US" sz="1900" dirty="0" err="1"/>
              <a:t>bahkan</a:t>
            </a:r>
            <a:r>
              <a:rPr lang="en-US" sz="1900" dirty="0"/>
              <a:t> </a:t>
            </a:r>
            <a:r>
              <a:rPr lang="en-US" sz="1900" dirty="0" err="1"/>
              <a:t>menegangkan</a:t>
            </a:r>
            <a:r>
              <a:rPr lang="en-US" sz="1900" dirty="0"/>
              <a:t> </a:t>
            </a:r>
            <a:r>
              <a:rPr lang="en-US" sz="1900" dirty="0" err="1"/>
              <a:t>otot-otot</a:t>
            </a:r>
            <a:r>
              <a:rPr lang="en-US" sz="1900" dirty="0"/>
              <a:t> kaki, </a:t>
            </a:r>
            <a:r>
              <a:rPr lang="en-US" sz="1900" dirty="0" err="1"/>
              <a:t>sejumlah</a:t>
            </a:r>
            <a:r>
              <a:rPr lang="en-US" sz="1900" dirty="0"/>
              <a:t> </a:t>
            </a:r>
            <a:r>
              <a:rPr lang="en-US" sz="1900" dirty="0" err="1"/>
              <a:t>darah</a:t>
            </a:r>
            <a:r>
              <a:rPr lang="en-US" sz="1900" dirty="0"/>
              <a:t> vena </a:t>
            </a:r>
            <a:r>
              <a:rPr lang="en-US" sz="1900" dirty="0" err="1"/>
              <a:t>didorong</a:t>
            </a:r>
            <a:r>
              <a:rPr lang="en-US" sz="1900" dirty="0"/>
              <a:t> </a:t>
            </a:r>
            <a:r>
              <a:rPr lang="en-US" sz="1900" dirty="0" err="1"/>
              <a:t>menuju</a:t>
            </a:r>
            <a:r>
              <a:rPr lang="en-US" sz="1900" dirty="0"/>
              <a:t> </a:t>
            </a:r>
            <a:r>
              <a:rPr lang="en-US" sz="1900" dirty="0" err="1"/>
              <a:t>jantung</a:t>
            </a:r>
            <a:r>
              <a:rPr lang="en-US" sz="1900" dirty="0"/>
              <a:t>. </a:t>
            </a:r>
            <a:r>
              <a:rPr lang="en-US" sz="1900" dirty="0" err="1"/>
              <a:t>Sistem</a:t>
            </a:r>
            <a:r>
              <a:rPr lang="en-US" sz="1900" dirty="0"/>
              <a:t> </a:t>
            </a:r>
            <a:r>
              <a:rPr lang="en-US" sz="1900" dirty="0" err="1"/>
              <a:t>pemompaan</a:t>
            </a:r>
            <a:r>
              <a:rPr lang="en-US" sz="1900" dirty="0"/>
              <a:t> </a:t>
            </a:r>
            <a:r>
              <a:rPr lang="en-US" sz="1900" dirty="0" err="1"/>
              <a:t>ini</a:t>
            </a:r>
            <a:r>
              <a:rPr lang="en-US" sz="1900" dirty="0"/>
              <a:t> </a:t>
            </a:r>
            <a:r>
              <a:rPr lang="en-US" sz="1900" dirty="0" err="1"/>
              <a:t>dikenal</a:t>
            </a:r>
            <a:r>
              <a:rPr lang="en-US" sz="1900" dirty="0"/>
              <a:t> </a:t>
            </a:r>
            <a:r>
              <a:rPr lang="en-US" sz="1900" dirty="0" err="1"/>
              <a:t>sebagai</a:t>
            </a:r>
            <a:r>
              <a:rPr lang="en-US" sz="1900" dirty="0"/>
              <a:t> </a:t>
            </a:r>
            <a:r>
              <a:rPr lang="en-US" sz="1900" i="1" dirty="0"/>
              <a:t>venous pump</a:t>
            </a:r>
            <a:r>
              <a:rPr lang="en-US" sz="1900" dirty="0"/>
              <a:t> </a:t>
            </a:r>
            <a:r>
              <a:rPr lang="en-US" sz="1900" dirty="0" err="1"/>
              <a:t>atau</a:t>
            </a:r>
            <a:r>
              <a:rPr lang="en-US" sz="1900" dirty="0"/>
              <a:t> </a:t>
            </a:r>
            <a:r>
              <a:rPr lang="en-US" sz="1900" i="1" dirty="0"/>
              <a:t>muscle pump</a:t>
            </a:r>
            <a:r>
              <a:rPr lang="en-US" sz="1900" dirty="0"/>
              <a:t>, dan </a:t>
            </a:r>
            <a:r>
              <a:rPr lang="en-US" sz="1900" dirty="0" err="1"/>
              <a:t>cukup</a:t>
            </a:r>
            <a:r>
              <a:rPr lang="en-US" sz="1900" dirty="0"/>
              <a:t> </a:t>
            </a:r>
            <a:r>
              <a:rPr lang="en-US" sz="1900" dirty="0" err="1"/>
              <a:t>efisien</a:t>
            </a:r>
            <a:r>
              <a:rPr lang="en-US" sz="1900" dirty="0"/>
              <a:t> </a:t>
            </a:r>
            <a:r>
              <a:rPr lang="en-US" sz="1900" dirty="0" err="1"/>
              <a:t>sehingga</a:t>
            </a:r>
            <a:r>
              <a:rPr lang="en-US" sz="1900" dirty="0"/>
              <a:t> </a:t>
            </a:r>
            <a:r>
              <a:rPr lang="en-US" sz="1900" dirty="0" err="1"/>
              <a:t>dalam</a:t>
            </a:r>
            <a:r>
              <a:rPr lang="en-US" sz="1900" dirty="0"/>
              <a:t> </a:t>
            </a:r>
            <a:r>
              <a:rPr lang="en-US" sz="1900" dirty="0" err="1"/>
              <a:t>keadaan</a:t>
            </a:r>
            <a:r>
              <a:rPr lang="en-US" sz="1900" dirty="0"/>
              <a:t> normal, </a:t>
            </a:r>
            <a:r>
              <a:rPr lang="en-US" sz="1900" dirty="0" err="1"/>
              <a:t>tekanan</a:t>
            </a:r>
            <a:r>
              <a:rPr lang="en-US" sz="1900" dirty="0"/>
              <a:t> vena di kaki orang </a:t>
            </a:r>
            <a:r>
              <a:rPr lang="en-US" sz="1900" dirty="0" err="1"/>
              <a:t>dewasa</a:t>
            </a:r>
            <a:r>
              <a:rPr lang="en-US" sz="1900" dirty="0"/>
              <a:t> yang </a:t>
            </a:r>
            <a:r>
              <a:rPr lang="en-US" sz="1900" dirty="0" err="1"/>
              <a:t>berjalan</a:t>
            </a:r>
            <a:r>
              <a:rPr lang="en-US" sz="1900" dirty="0"/>
              <a:t> </a:t>
            </a:r>
            <a:r>
              <a:rPr lang="en-US" sz="1900" dirty="0" err="1"/>
              <a:t>tetap</a:t>
            </a:r>
            <a:r>
              <a:rPr lang="en-US" sz="1900" dirty="0"/>
              <a:t> </a:t>
            </a:r>
            <a:r>
              <a:rPr lang="en-US" sz="1900" dirty="0" err="1"/>
              <a:t>kurang</a:t>
            </a:r>
            <a:r>
              <a:rPr lang="en-US" sz="1900" dirty="0"/>
              <a:t> </a:t>
            </a:r>
            <a:r>
              <a:rPr lang="en-US" sz="1900" dirty="0" err="1"/>
              <a:t>dari</a:t>
            </a:r>
            <a:r>
              <a:rPr lang="en-US" sz="1900" dirty="0"/>
              <a:t> +20 mm Hg. Jika </a:t>
            </a:r>
            <a:r>
              <a:rPr lang="en-US" sz="1900" dirty="0" err="1"/>
              <a:t>seseorang</a:t>
            </a:r>
            <a:r>
              <a:rPr lang="en-US" sz="1900" dirty="0"/>
              <a:t> </a:t>
            </a:r>
            <a:r>
              <a:rPr lang="en-US" sz="1900" dirty="0" err="1"/>
              <a:t>berdiri</a:t>
            </a:r>
            <a:r>
              <a:rPr lang="en-US" sz="1900" dirty="0"/>
              <a:t> diam </a:t>
            </a:r>
            <a:r>
              <a:rPr lang="en-US" sz="1900" dirty="0" err="1"/>
              <a:t>sempurna</a:t>
            </a:r>
            <a:r>
              <a:rPr lang="en-US" sz="1900" dirty="0"/>
              <a:t>, </a:t>
            </a:r>
            <a:r>
              <a:rPr lang="en-US" sz="1900" dirty="0" err="1"/>
              <a:t>pompa</a:t>
            </a:r>
            <a:r>
              <a:rPr lang="en-US" sz="1900" dirty="0"/>
              <a:t> vena </a:t>
            </a:r>
            <a:r>
              <a:rPr lang="en-US" sz="1900" dirty="0" err="1"/>
              <a:t>tidak</a:t>
            </a:r>
            <a:r>
              <a:rPr lang="en-US" sz="1900" dirty="0"/>
              <a:t> </a:t>
            </a:r>
            <a:r>
              <a:rPr lang="en-US" sz="1900" dirty="0" err="1"/>
              <a:t>bekerja</a:t>
            </a:r>
            <a:r>
              <a:rPr lang="en-US" sz="1900" dirty="0"/>
              <a:t>, dan </a:t>
            </a:r>
            <a:r>
              <a:rPr lang="en-US" sz="1900" dirty="0" err="1"/>
              <a:t>tekanan</a:t>
            </a:r>
            <a:r>
              <a:rPr lang="en-US" sz="1900" dirty="0"/>
              <a:t> vena di </a:t>
            </a:r>
            <a:r>
              <a:rPr lang="en-US" sz="1900" dirty="0" err="1"/>
              <a:t>tungkai</a:t>
            </a:r>
            <a:r>
              <a:rPr lang="en-US" sz="1900" dirty="0"/>
              <a:t> </a:t>
            </a:r>
            <a:r>
              <a:rPr lang="en-US" sz="1900" dirty="0" err="1"/>
              <a:t>bawah</a:t>
            </a:r>
            <a:r>
              <a:rPr lang="en-US" sz="1900" dirty="0"/>
              <a:t> </a:t>
            </a:r>
            <a:r>
              <a:rPr lang="en-US" sz="1900" dirty="0" err="1"/>
              <a:t>meningkat</a:t>
            </a:r>
            <a:r>
              <a:rPr lang="en-US" sz="1900" dirty="0"/>
              <a:t> </a:t>
            </a:r>
            <a:r>
              <a:rPr lang="en-US" sz="1900" dirty="0" err="1"/>
              <a:t>hingga</a:t>
            </a:r>
            <a:r>
              <a:rPr lang="en-US" sz="1900" dirty="0"/>
              <a:t> </a:t>
            </a:r>
            <a:r>
              <a:rPr lang="en-US" sz="1900" dirty="0" err="1"/>
              <a:t>mencapai</a:t>
            </a:r>
            <a:r>
              <a:rPr lang="en-US" sz="1900" dirty="0"/>
              <a:t> </a:t>
            </a:r>
            <a:r>
              <a:rPr lang="en-US" sz="1900" dirty="0" err="1"/>
              <a:t>nilai</a:t>
            </a:r>
            <a:r>
              <a:rPr lang="en-US" sz="1900" dirty="0"/>
              <a:t> </a:t>
            </a:r>
            <a:r>
              <a:rPr lang="en-US" sz="1900" dirty="0" err="1"/>
              <a:t>gravitasi</a:t>
            </a:r>
            <a:r>
              <a:rPr lang="en-US" sz="1900" dirty="0"/>
              <a:t> </a:t>
            </a:r>
            <a:r>
              <a:rPr lang="en-US" sz="1900" dirty="0" err="1"/>
              <a:t>penuh</a:t>
            </a:r>
            <a:r>
              <a:rPr lang="en-US" sz="1900" dirty="0"/>
              <a:t> 90 mmHg </a:t>
            </a:r>
            <a:r>
              <a:rPr lang="en-US" sz="1900" dirty="0" err="1"/>
              <a:t>dalam</a:t>
            </a:r>
            <a:r>
              <a:rPr lang="en-US" sz="1900" dirty="0"/>
              <a:t> </a:t>
            </a:r>
            <a:r>
              <a:rPr lang="en-US" sz="1900" dirty="0" err="1"/>
              <a:t>waktu</a:t>
            </a:r>
            <a:r>
              <a:rPr lang="en-US" sz="1900" dirty="0"/>
              <a:t> ~30 </a:t>
            </a:r>
            <a:r>
              <a:rPr lang="en-US" sz="1900" dirty="0" err="1"/>
              <a:t>detik</a:t>
            </a:r>
            <a:r>
              <a:rPr lang="en-US" sz="1900" dirty="0"/>
              <a:t>. </a:t>
            </a:r>
            <a:r>
              <a:rPr lang="en-US" sz="1900" dirty="0" err="1"/>
              <a:t>Tekanan</a:t>
            </a:r>
            <a:r>
              <a:rPr lang="en-US" sz="1900" dirty="0"/>
              <a:t> </a:t>
            </a:r>
            <a:r>
              <a:rPr lang="en-US" sz="1900" dirty="0" err="1"/>
              <a:t>dalam</a:t>
            </a:r>
            <a:r>
              <a:rPr lang="en-US" sz="1900" dirty="0"/>
              <a:t> </a:t>
            </a:r>
            <a:r>
              <a:rPr lang="en-US" sz="1900" dirty="0" err="1"/>
              <a:t>kapiler</a:t>
            </a:r>
            <a:r>
              <a:rPr lang="en-US" sz="1900" dirty="0"/>
              <a:t> juga </a:t>
            </a:r>
            <a:r>
              <a:rPr lang="en-US" sz="1900" dirty="0" err="1"/>
              <a:t>meningkat</a:t>
            </a:r>
            <a:r>
              <a:rPr lang="en-US" sz="1900" dirty="0"/>
              <a:t> </a:t>
            </a:r>
            <a:r>
              <a:rPr lang="en-US" sz="1900" dirty="0" err="1"/>
              <a:t>pesat</a:t>
            </a:r>
            <a:r>
              <a:rPr lang="en-US" sz="1900" dirty="0"/>
              <a:t>, </a:t>
            </a:r>
            <a:r>
              <a:rPr lang="en-US" sz="1900" dirty="0" err="1"/>
              <a:t>menyebabkan</a:t>
            </a:r>
            <a:r>
              <a:rPr lang="en-US" sz="1900" dirty="0"/>
              <a:t> </a:t>
            </a:r>
            <a:r>
              <a:rPr lang="en-US" sz="1900" dirty="0" err="1"/>
              <a:t>cairan</a:t>
            </a:r>
            <a:r>
              <a:rPr lang="en-US" sz="1900" dirty="0"/>
              <a:t> bocor </a:t>
            </a:r>
            <a:r>
              <a:rPr lang="en-US" sz="1900" dirty="0" err="1"/>
              <a:t>dari</a:t>
            </a:r>
            <a:r>
              <a:rPr lang="en-US" sz="1900" dirty="0"/>
              <a:t> </a:t>
            </a:r>
            <a:r>
              <a:rPr lang="en-US" sz="1900" dirty="0" err="1"/>
              <a:t>sistem</a:t>
            </a:r>
            <a:r>
              <a:rPr lang="en-US" sz="1900" dirty="0"/>
              <a:t> </a:t>
            </a:r>
            <a:r>
              <a:rPr lang="en-US" sz="1900" dirty="0" err="1"/>
              <a:t>peredaran</a:t>
            </a:r>
            <a:r>
              <a:rPr lang="en-US" sz="1900" dirty="0"/>
              <a:t> </a:t>
            </a:r>
            <a:r>
              <a:rPr lang="en-US" sz="1900" dirty="0" err="1"/>
              <a:t>darah</a:t>
            </a:r>
            <a:r>
              <a:rPr lang="en-US" sz="1900" dirty="0"/>
              <a:t> </a:t>
            </a:r>
            <a:r>
              <a:rPr lang="en-US" sz="1900" dirty="0" err="1"/>
              <a:t>ke</a:t>
            </a:r>
            <a:r>
              <a:rPr lang="en-US" sz="1900" dirty="0"/>
              <a:t> </a:t>
            </a:r>
            <a:r>
              <a:rPr lang="en-US" sz="1900" dirty="0" err="1"/>
              <a:t>dalam</a:t>
            </a:r>
            <a:r>
              <a:rPr lang="en-US" sz="1900" dirty="0"/>
              <a:t> </a:t>
            </a:r>
            <a:r>
              <a:rPr lang="en-US" sz="1900" dirty="0" err="1"/>
              <a:t>ruang</a:t>
            </a:r>
            <a:r>
              <a:rPr lang="en-US" sz="1900" dirty="0"/>
              <a:t> </a:t>
            </a:r>
            <a:r>
              <a:rPr lang="en-US" sz="1900" dirty="0" err="1"/>
              <a:t>jaringan</a:t>
            </a:r>
            <a:r>
              <a:rPr lang="en-US" sz="1900" dirty="0"/>
              <a:t>. </a:t>
            </a:r>
            <a:r>
              <a:rPr lang="en-US" sz="1900" dirty="0" err="1"/>
              <a:t>Akibatnya</a:t>
            </a:r>
            <a:r>
              <a:rPr lang="en-US" sz="1900" dirty="0"/>
              <a:t>, </a:t>
            </a:r>
            <a:r>
              <a:rPr lang="en-US" sz="1900" dirty="0" err="1"/>
              <a:t>tungkai</a:t>
            </a:r>
            <a:r>
              <a:rPr lang="en-US" sz="1900" dirty="0"/>
              <a:t> </a:t>
            </a:r>
            <a:r>
              <a:rPr lang="en-US" sz="1900" dirty="0" err="1"/>
              <a:t>membengkak</a:t>
            </a:r>
            <a:r>
              <a:rPr lang="en-US" sz="1900" dirty="0"/>
              <a:t>, dan volume </a:t>
            </a:r>
            <a:r>
              <a:rPr lang="en-US" sz="1900" dirty="0" err="1"/>
              <a:t>darah</a:t>
            </a:r>
            <a:r>
              <a:rPr lang="en-US" sz="1900" dirty="0"/>
              <a:t> </a:t>
            </a:r>
            <a:r>
              <a:rPr lang="en-US" sz="1900" dirty="0" err="1"/>
              <a:t>berkurang</a:t>
            </a:r>
            <a:r>
              <a:rPr lang="en-US" sz="1900" dirty="0"/>
              <a:t>; 10-20% volume </a:t>
            </a:r>
            <a:r>
              <a:rPr lang="en-US" sz="1900" dirty="0" err="1"/>
              <a:t>darah</a:t>
            </a:r>
            <a:r>
              <a:rPr lang="en-US" sz="1900" dirty="0"/>
              <a:t> </a:t>
            </a:r>
            <a:r>
              <a:rPr lang="en-US" sz="1900" dirty="0" err="1"/>
              <a:t>dapat</a:t>
            </a:r>
            <a:r>
              <a:rPr lang="en-US" sz="1900" dirty="0"/>
              <a:t> </a:t>
            </a:r>
            <a:r>
              <a:rPr lang="en-US" sz="1900" dirty="0" err="1"/>
              <a:t>hilang</a:t>
            </a:r>
            <a:r>
              <a:rPr lang="en-US" sz="1900" dirty="0"/>
              <a:t> </a:t>
            </a:r>
            <a:r>
              <a:rPr lang="en-US" sz="1900" dirty="0" err="1"/>
              <a:t>dari</a:t>
            </a:r>
            <a:r>
              <a:rPr lang="en-US" sz="1900" dirty="0"/>
              <a:t> </a:t>
            </a:r>
            <a:r>
              <a:rPr lang="en-US" sz="1900" dirty="0" err="1"/>
              <a:t>sistem</a:t>
            </a:r>
            <a:r>
              <a:rPr lang="en-US" sz="1900" dirty="0"/>
              <a:t> </a:t>
            </a:r>
            <a:r>
              <a:rPr lang="en-US" sz="1900" dirty="0" err="1"/>
              <a:t>peredaran</a:t>
            </a:r>
            <a:r>
              <a:rPr lang="en-US" sz="1900" dirty="0"/>
              <a:t> </a:t>
            </a:r>
            <a:r>
              <a:rPr lang="en-US" sz="1900" dirty="0" err="1"/>
              <a:t>darah</a:t>
            </a:r>
            <a:r>
              <a:rPr lang="en-US" sz="1900" dirty="0"/>
              <a:t> </a:t>
            </a:r>
            <a:r>
              <a:rPr lang="en-US" sz="1900" dirty="0" err="1"/>
              <a:t>dalam</a:t>
            </a:r>
            <a:r>
              <a:rPr lang="en-US" sz="1900" dirty="0"/>
              <a:t> </a:t>
            </a:r>
            <a:r>
              <a:rPr lang="en-US" sz="1900" dirty="0" err="1"/>
              <a:t>waktu</a:t>
            </a:r>
            <a:r>
              <a:rPr lang="en-US" sz="1900" dirty="0"/>
              <a:t> 15-30 </a:t>
            </a:r>
            <a:r>
              <a:rPr lang="en-US" sz="1900" dirty="0" err="1"/>
              <a:t>menit</a:t>
            </a:r>
            <a:r>
              <a:rPr lang="en-US" sz="1900" dirty="0"/>
              <a:t> </a:t>
            </a:r>
            <a:r>
              <a:rPr lang="en-US" sz="1900" dirty="0" err="1"/>
              <a:t>setelah</a:t>
            </a:r>
            <a:r>
              <a:rPr lang="en-US" sz="1900" dirty="0"/>
              <a:t> </a:t>
            </a:r>
            <a:r>
              <a:rPr lang="en-US" sz="1900" dirty="0" err="1"/>
              <a:t>berdiri</a:t>
            </a:r>
            <a:r>
              <a:rPr lang="en-US" sz="1900" dirty="0"/>
              <a:t> diam </a:t>
            </a:r>
            <a:r>
              <a:rPr lang="en-US" sz="1900" dirty="0" err="1"/>
              <a:t>sepenuhnya</a:t>
            </a:r>
            <a:r>
              <a:rPr lang="en-US" sz="1900" dirty="0"/>
              <a:t>, yang </a:t>
            </a:r>
            <a:r>
              <a:rPr lang="en-US" sz="1900" dirty="0" err="1"/>
              <a:t>dapat</a:t>
            </a:r>
            <a:r>
              <a:rPr lang="en-US" sz="1900" dirty="0"/>
              <a:t> </a:t>
            </a:r>
            <a:r>
              <a:rPr lang="en-US" sz="1900" dirty="0" err="1"/>
              <a:t>menyebabkan</a:t>
            </a:r>
            <a:r>
              <a:rPr lang="en-US" sz="1900" dirty="0"/>
              <a:t> </a:t>
            </a:r>
            <a:r>
              <a:rPr lang="en-US" sz="1900" dirty="0" err="1"/>
              <a:t>pingsan</a:t>
            </a:r>
            <a:r>
              <a:rPr lang="en-US" sz="1900" dirty="0"/>
              <a:t>, </a:t>
            </a:r>
            <a:r>
              <a:rPr lang="en-US" sz="1900" dirty="0" err="1"/>
              <a:t>seperti</a:t>
            </a:r>
            <a:r>
              <a:rPr lang="en-US" sz="1900" dirty="0"/>
              <a:t> yang </a:t>
            </a:r>
            <a:r>
              <a:rPr lang="en-US" sz="1900" dirty="0" err="1"/>
              <a:t>terkadang</a:t>
            </a:r>
            <a:r>
              <a:rPr lang="en-US" sz="1900" dirty="0"/>
              <a:t> </a:t>
            </a:r>
            <a:r>
              <a:rPr lang="en-US" sz="1900" dirty="0" err="1"/>
              <a:t>terjadi</a:t>
            </a:r>
            <a:r>
              <a:rPr lang="en-US" sz="1900" dirty="0"/>
              <a:t> </a:t>
            </a:r>
            <a:r>
              <a:rPr lang="en-US" sz="1900" dirty="0" err="1"/>
              <a:t>saat</a:t>
            </a:r>
            <a:r>
              <a:rPr lang="en-US" sz="1900" dirty="0"/>
              <a:t> </a:t>
            </a:r>
            <a:r>
              <a:rPr lang="en-US" sz="1900" dirty="0" err="1"/>
              <a:t>seorang</a:t>
            </a:r>
            <a:r>
              <a:rPr lang="en-US" sz="1900" dirty="0"/>
              <a:t> </a:t>
            </a:r>
            <a:r>
              <a:rPr lang="en-US" sz="1900" dirty="0" err="1"/>
              <a:t>prajurit</a:t>
            </a:r>
            <a:r>
              <a:rPr lang="en-US" sz="1900" dirty="0"/>
              <a:t> </a:t>
            </a:r>
            <a:r>
              <a:rPr lang="en-US" sz="1900" dirty="0" err="1"/>
              <a:t>dipaksa</a:t>
            </a:r>
            <a:r>
              <a:rPr lang="en-US" sz="1900" dirty="0"/>
              <a:t> </a:t>
            </a:r>
            <a:r>
              <a:rPr lang="en-US" sz="1900" dirty="0" err="1"/>
              <a:t>berdiri</a:t>
            </a:r>
            <a:r>
              <a:rPr lang="en-US" sz="1900" dirty="0"/>
              <a:t> </a:t>
            </a:r>
            <a:r>
              <a:rPr lang="en-US" sz="1900" dirty="0" err="1"/>
              <a:t>tegak</a:t>
            </a:r>
            <a:r>
              <a:rPr lang="en-US" sz="1900" dirty="0"/>
              <a:t>. </a:t>
            </a:r>
            <a:r>
              <a:rPr lang="en-US" sz="1900" dirty="0" err="1"/>
              <a:t>Situasi</a:t>
            </a:r>
            <a:r>
              <a:rPr lang="en-US" sz="1900" dirty="0"/>
              <a:t> </a:t>
            </a:r>
            <a:r>
              <a:rPr lang="en-US" sz="1900" dirty="0" err="1"/>
              <a:t>ini</a:t>
            </a:r>
            <a:r>
              <a:rPr lang="en-US" sz="1900" dirty="0"/>
              <a:t> </a:t>
            </a:r>
            <a:r>
              <a:rPr lang="en-US" sz="1900" dirty="0" err="1"/>
              <a:t>dapat</a:t>
            </a:r>
            <a:r>
              <a:rPr lang="en-US" sz="1900" dirty="0"/>
              <a:t> </a:t>
            </a:r>
            <a:r>
              <a:rPr lang="en-US" sz="1900" dirty="0" err="1"/>
              <a:t>dihindari</a:t>
            </a:r>
            <a:r>
              <a:rPr lang="en-US" sz="1900" dirty="0"/>
              <a:t> </a:t>
            </a:r>
            <a:r>
              <a:rPr lang="en-US" sz="1900" dirty="0" err="1"/>
              <a:t>dengan</a:t>
            </a:r>
            <a:r>
              <a:rPr lang="en-US" sz="1900" dirty="0"/>
              <a:t> </a:t>
            </a:r>
            <a:r>
              <a:rPr lang="en-US" sz="1900" dirty="0" err="1"/>
              <a:t>hanya</a:t>
            </a:r>
            <a:r>
              <a:rPr lang="en-US" sz="1900" dirty="0"/>
              <a:t> </a:t>
            </a:r>
            <a:r>
              <a:rPr lang="en-US" sz="1900" dirty="0" err="1"/>
              <a:t>melenturkan</a:t>
            </a:r>
            <a:r>
              <a:rPr lang="en-US" sz="1900" dirty="0"/>
              <a:t> </a:t>
            </a:r>
            <a:r>
              <a:rPr lang="en-US" sz="1900" dirty="0" err="1"/>
              <a:t>otot</a:t>
            </a:r>
            <a:r>
              <a:rPr lang="en-US" sz="1900" dirty="0"/>
              <a:t> </a:t>
            </a:r>
            <a:r>
              <a:rPr lang="en-US" sz="1900" dirty="0" err="1"/>
              <a:t>tungkai</a:t>
            </a:r>
            <a:r>
              <a:rPr lang="en-US" sz="1900" dirty="0"/>
              <a:t> </a:t>
            </a:r>
            <a:r>
              <a:rPr lang="en-US" sz="1900" dirty="0" err="1"/>
              <a:t>secara</a:t>
            </a:r>
            <a:r>
              <a:rPr lang="en-US" sz="1900" dirty="0"/>
              <a:t> </a:t>
            </a:r>
            <a:r>
              <a:rPr lang="en-US" sz="1900" dirty="0" err="1"/>
              <a:t>berkala</a:t>
            </a:r>
            <a:r>
              <a:rPr lang="en-US" sz="1900" dirty="0"/>
              <a:t> dan </a:t>
            </a:r>
            <a:r>
              <a:rPr lang="en-US" sz="1900" dirty="0" err="1"/>
              <a:t>sedikit</a:t>
            </a:r>
            <a:r>
              <a:rPr lang="en-US" sz="1900" dirty="0"/>
              <a:t> </a:t>
            </a:r>
            <a:r>
              <a:rPr lang="en-US" sz="1900" dirty="0" err="1"/>
              <a:t>menekuk</a:t>
            </a:r>
            <a:r>
              <a:rPr lang="en-US" sz="1900" dirty="0"/>
              <a:t> </a:t>
            </a:r>
            <a:r>
              <a:rPr lang="en-US" sz="1900" dirty="0" err="1"/>
              <a:t>lutut</a:t>
            </a:r>
            <a:r>
              <a:rPr lang="en-US" sz="1900" dirty="0"/>
              <a:t>, </a:t>
            </a:r>
            <a:r>
              <a:rPr lang="en-US" sz="1900" dirty="0" err="1"/>
              <a:t>sehingga</a:t>
            </a:r>
            <a:r>
              <a:rPr lang="en-US" sz="1900" dirty="0"/>
              <a:t> </a:t>
            </a:r>
            <a:r>
              <a:rPr lang="en-US" sz="1900" dirty="0" err="1"/>
              <a:t>memungkinkan</a:t>
            </a:r>
            <a:r>
              <a:rPr lang="en-US" sz="1900" dirty="0"/>
              <a:t> </a:t>
            </a:r>
            <a:r>
              <a:rPr lang="en-US" sz="1900" i="1" dirty="0"/>
              <a:t>venous pump </a:t>
            </a:r>
            <a:r>
              <a:rPr lang="en-US" sz="1900" dirty="0" err="1"/>
              <a:t>bekerja</a:t>
            </a:r>
            <a:r>
              <a:rPr lang="en-US" sz="1900" dirty="0"/>
              <a:t>.</a:t>
            </a:r>
            <a:endParaRPr lang="en-ID" sz="1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173E23-3B52-8CA2-50AA-E8A68ABB5092}"/>
              </a:ext>
            </a:extLst>
          </p:cNvPr>
          <p:cNvSpPr txBox="1"/>
          <p:nvPr/>
        </p:nvSpPr>
        <p:spPr>
          <a:xfrm>
            <a:off x="225532" y="6311900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D" dirty="0" err="1"/>
              <a:t>Sumber</a:t>
            </a:r>
            <a:r>
              <a:rPr lang="en-ID" dirty="0"/>
              <a:t>: </a:t>
            </a:r>
            <a:r>
              <a:rPr lang="en-ID" dirty="0" err="1"/>
              <a:t>guyton</a:t>
            </a:r>
            <a:r>
              <a:rPr lang="en-ID" dirty="0"/>
              <a:t> and hall physiology 14</a:t>
            </a:r>
            <a:r>
              <a:rPr lang="en-ID" baseline="30000" dirty="0"/>
              <a:t>th</a:t>
            </a:r>
            <a:r>
              <a:rPr lang="en-ID" dirty="0"/>
              <a:t> edition, 2020 </a:t>
            </a:r>
          </a:p>
        </p:txBody>
      </p:sp>
    </p:spTree>
    <p:extLst>
      <p:ext uri="{BB962C8B-B14F-4D97-AF65-F5344CB8AC3E}">
        <p14:creationId xmlns:p14="http://schemas.microsoft.com/office/powerpoint/2010/main" val="41290330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40531-D7B0-00E6-8D54-8B4714E2D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5F54FD-0992-FA85-79CD-321B37BD05BA}"/>
              </a:ext>
            </a:extLst>
          </p:cNvPr>
          <p:cNvSpPr txBox="1"/>
          <p:nvPr/>
        </p:nvSpPr>
        <p:spPr>
          <a:xfrm>
            <a:off x="225532" y="6311900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D" dirty="0" err="1"/>
              <a:t>Sumber</a:t>
            </a:r>
            <a:r>
              <a:rPr lang="en-ID" dirty="0"/>
              <a:t>: </a:t>
            </a:r>
            <a:r>
              <a:rPr lang="en-ID" dirty="0" err="1"/>
              <a:t>guyton</a:t>
            </a:r>
            <a:r>
              <a:rPr lang="en-ID" dirty="0"/>
              <a:t> and hall physiology 14</a:t>
            </a:r>
            <a:r>
              <a:rPr lang="en-ID" baseline="30000" dirty="0"/>
              <a:t>th</a:t>
            </a:r>
            <a:r>
              <a:rPr lang="en-ID" dirty="0"/>
              <a:t> edition, 2020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208CF7-37A4-8F01-1276-B11E33C7DE42}"/>
              </a:ext>
            </a:extLst>
          </p:cNvPr>
          <p:cNvSpPr txBox="1"/>
          <p:nvPr/>
        </p:nvSpPr>
        <p:spPr>
          <a:xfrm>
            <a:off x="870857" y="2619607"/>
            <a:ext cx="46663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/>
              <a:t>GAMBAR 15-11 Katup vena kaki.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1D417A-C3FE-5248-F50E-8C2B9A743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514" y="478971"/>
            <a:ext cx="5513447" cy="523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54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DFCCD-03A0-7BF9-48D5-E39656C04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29ACA-F5F7-6A94-225A-64E2664B3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661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dirty="0" err="1"/>
              <a:t>Ketidakmampuan</a:t>
            </a:r>
            <a:r>
              <a:rPr lang="en-US" sz="4400" b="1" dirty="0"/>
              <a:t> </a:t>
            </a:r>
            <a:r>
              <a:rPr lang="en-US" sz="4400" b="1" dirty="0" err="1"/>
              <a:t>Katup</a:t>
            </a:r>
            <a:r>
              <a:rPr lang="en-US" sz="4400" b="1" dirty="0"/>
              <a:t> Vena </a:t>
            </a:r>
            <a:r>
              <a:rPr lang="en-US" sz="4400" b="1" dirty="0" err="1"/>
              <a:t>Menyebabkan</a:t>
            </a:r>
            <a:r>
              <a:rPr lang="en-US" sz="4400" b="1" dirty="0"/>
              <a:t> </a:t>
            </a:r>
            <a:r>
              <a:rPr lang="en-US" sz="4400" b="1" dirty="0" err="1"/>
              <a:t>Varises</a:t>
            </a:r>
            <a:r>
              <a:rPr lang="en-US" sz="4400" b="1" dirty="0"/>
              <a:t> Vena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043F7-9394-B813-2BB1-66D29EC0E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2934"/>
            <a:ext cx="10515600" cy="44142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900" dirty="0" err="1"/>
              <a:t>Katup</a:t>
            </a:r>
            <a:r>
              <a:rPr lang="en-US" sz="1900" dirty="0"/>
              <a:t> </a:t>
            </a:r>
            <a:r>
              <a:rPr lang="en-US" sz="1900" dirty="0" err="1"/>
              <a:t>sistem</a:t>
            </a:r>
            <a:r>
              <a:rPr lang="en-US" sz="1900" dirty="0"/>
              <a:t> vena </a:t>
            </a:r>
            <a:r>
              <a:rPr lang="en-US" sz="1900" dirty="0" err="1"/>
              <a:t>dapat</a:t>
            </a:r>
            <a:r>
              <a:rPr lang="en-US" sz="1900" dirty="0"/>
              <a:t> </a:t>
            </a:r>
            <a:r>
              <a:rPr lang="en-US" sz="1900" dirty="0" err="1"/>
              <a:t>menjadi</a:t>
            </a:r>
            <a:r>
              <a:rPr lang="en-US" sz="1900" dirty="0"/>
              <a:t> </a:t>
            </a:r>
            <a:r>
              <a:rPr lang="en-US" sz="1900" dirty="0" err="1"/>
              <a:t>tidak</a:t>
            </a:r>
            <a:r>
              <a:rPr lang="en-US" sz="1900" dirty="0"/>
              <a:t> </a:t>
            </a:r>
            <a:r>
              <a:rPr lang="en-US" sz="1900" dirty="0" err="1"/>
              <a:t>kompeten</a:t>
            </a:r>
            <a:r>
              <a:rPr lang="en-US" sz="1900" dirty="0"/>
              <a:t> </a:t>
            </a:r>
            <a:r>
              <a:rPr lang="en-US" sz="1900" dirty="0" err="1"/>
              <a:t>atau</a:t>
            </a:r>
            <a:r>
              <a:rPr lang="en-US" sz="1900" dirty="0"/>
              <a:t> </a:t>
            </a:r>
            <a:r>
              <a:rPr lang="en-US" sz="1900" dirty="0" err="1"/>
              <a:t>bahkan</a:t>
            </a:r>
            <a:r>
              <a:rPr lang="en-US" sz="1900" dirty="0"/>
              <a:t> </a:t>
            </a:r>
            <a:r>
              <a:rPr lang="en-US" sz="1900" dirty="0" err="1"/>
              <a:t>hancur</a:t>
            </a:r>
            <a:r>
              <a:rPr lang="en-US" sz="1900" dirty="0"/>
              <a:t> </a:t>
            </a:r>
            <a:r>
              <a:rPr lang="en-US" sz="1900" dirty="0" err="1"/>
              <a:t>ketika</a:t>
            </a:r>
            <a:r>
              <a:rPr lang="en-US" sz="1900" dirty="0"/>
              <a:t> vena </a:t>
            </a:r>
            <a:r>
              <a:rPr lang="en-US" sz="1900" dirty="0" err="1"/>
              <a:t>telah</a:t>
            </a:r>
            <a:r>
              <a:rPr lang="en-US" sz="1900" dirty="0"/>
              <a:t> </a:t>
            </a:r>
            <a:r>
              <a:rPr lang="en-US" sz="1900" dirty="0" err="1"/>
              <a:t>diregangkan</a:t>
            </a:r>
            <a:r>
              <a:rPr lang="en-US" sz="1900" dirty="0"/>
              <a:t> </a:t>
            </a:r>
            <a:r>
              <a:rPr lang="en-US" sz="1900" dirty="0" err="1"/>
              <a:t>secara</a:t>
            </a:r>
            <a:r>
              <a:rPr lang="en-US" sz="1900" dirty="0"/>
              <a:t> </a:t>
            </a:r>
            <a:r>
              <a:rPr lang="en-US" sz="1900" dirty="0" err="1"/>
              <a:t>berlebihan</a:t>
            </a:r>
            <a:r>
              <a:rPr lang="en-US" sz="1900" dirty="0"/>
              <a:t> oleh </a:t>
            </a:r>
            <a:r>
              <a:rPr lang="en-US" sz="1900" dirty="0" err="1"/>
              <a:t>tekanan</a:t>
            </a:r>
            <a:r>
              <a:rPr lang="en-US" sz="1900" dirty="0"/>
              <a:t> vena yang </a:t>
            </a:r>
            <a:r>
              <a:rPr lang="en-US" sz="1900" dirty="0" err="1"/>
              <a:t>berlebihan</a:t>
            </a:r>
            <a:r>
              <a:rPr lang="en-US" sz="1900" dirty="0"/>
              <a:t> yang </a:t>
            </a:r>
            <a:r>
              <a:rPr lang="en-US" sz="1900" dirty="0" err="1"/>
              <a:t>berlangsung</a:t>
            </a:r>
            <a:r>
              <a:rPr lang="en-US" sz="1900" dirty="0"/>
              <a:t> </a:t>
            </a:r>
            <a:r>
              <a:rPr lang="en-US" sz="1900" dirty="0" err="1"/>
              <a:t>selama</a:t>
            </a:r>
            <a:r>
              <a:rPr lang="en-US" sz="1900" dirty="0"/>
              <a:t> </a:t>
            </a:r>
            <a:r>
              <a:rPr lang="en-US" sz="1900" dirty="0" err="1"/>
              <a:t>berminggu-minggu</a:t>
            </a:r>
            <a:r>
              <a:rPr lang="en-US" sz="1900" dirty="0"/>
              <a:t> </a:t>
            </a:r>
            <a:r>
              <a:rPr lang="en-US" sz="1900" dirty="0" err="1"/>
              <a:t>atau</a:t>
            </a:r>
            <a:r>
              <a:rPr lang="en-US" sz="1900" dirty="0"/>
              <a:t> </a:t>
            </a:r>
            <a:r>
              <a:rPr lang="en-US" sz="1900" dirty="0" err="1"/>
              <a:t>berbulan-bulan</a:t>
            </a:r>
            <a:r>
              <a:rPr lang="en-US" sz="1900" dirty="0"/>
              <a:t>, yang </a:t>
            </a:r>
            <a:r>
              <a:rPr lang="en-US" sz="1900" dirty="0" err="1"/>
              <a:t>dapat</a:t>
            </a:r>
            <a:r>
              <a:rPr lang="en-US" sz="1900" dirty="0"/>
              <a:t> </a:t>
            </a:r>
            <a:r>
              <a:rPr lang="en-US" sz="1900" dirty="0" err="1"/>
              <a:t>terjadi</a:t>
            </a:r>
            <a:r>
              <a:rPr lang="en-US" sz="1900" dirty="0"/>
              <a:t> pada </a:t>
            </a:r>
            <a:r>
              <a:rPr lang="en-US" sz="1900" dirty="0" err="1"/>
              <a:t>kehamilan</a:t>
            </a:r>
            <a:r>
              <a:rPr lang="en-US" sz="1900" dirty="0"/>
              <a:t> </a:t>
            </a:r>
            <a:r>
              <a:rPr lang="en-US" sz="1900" dirty="0" err="1"/>
              <a:t>atau</a:t>
            </a:r>
            <a:r>
              <a:rPr lang="en-US" sz="1900" dirty="0"/>
              <a:t> </a:t>
            </a:r>
            <a:r>
              <a:rPr lang="en-US" sz="1900" dirty="0" err="1"/>
              <a:t>ketika</a:t>
            </a:r>
            <a:r>
              <a:rPr lang="en-US" sz="1900" dirty="0"/>
              <a:t> </a:t>
            </a:r>
            <a:r>
              <a:rPr lang="en-US" sz="1900" dirty="0" err="1"/>
              <a:t>seseorang</a:t>
            </a:r>
            <a:r>
              <a:rPr lang="en-US" sz="1900" dirty="0"/>
              <a:t> </a:t>
            </a:r>
            <a:r>
              <a:rPr lang="en-US" sz="1900" dirty="0" err="1"/>
              <a:t>berdiri</a:t>
            </a:r>
            <a:r>
              <a:rPr lang="en-US" sz="1900" dirty="0"/>
              <a:t> </a:t>
            </a:r>
            <a:r>
              <a:rPr lang="en-US" sz="1900" dirty="0" err="1"/>
              <a:t>hampir</a:t>
            </a:r>
            <a:r>
              <a:rPr lang="en-US" sz="1900" dirty="0"/>
              <a:t> </a:t>
            </a:r>
            <a:r>
              <a:rPr lang="en-US" sz="1900" dirty="0" err="1"/>
              <a:t>sepanjang</a:t>
            </a:r>
            <a:r>
              <a:rPr lang="en-US" sz="1900" dirty="0"/>
              <a:t> </a:t>
            </a:r>
            <a:r>
              <a:rPr lang="en-US" sz="1900" dirty="0" err="1"/>
              <a:t>waktu</a:t>
            </a:r>
            <a:r>
              <a:rPr lang="en-US" sz="1900" dirty="0"/>
              <a:t>. </a:t>
            </a:r>
            <a:r>
              <a:rPr lang="en-US" sz="1900" dirty="0" err="1"/>
              <a:t>Peregangan</a:t>
            </a:r>
            <a:r>
              <a:rPr lang="en-US" sz="1900" dirty="0"/>
              <a:t> vena </a:t>
            </a:r>
            <a:r>
              <a:rPr lang="en-US" sz="1900" dirty="0" err="1"/>
              <a:t>meningkatkan</a:t>
            </a:r>
            <a:r>
              <a:rPr lang="en-US" sz="1900" dirty="0"/>
              <a:t> </a:t>
            </a:r>
            <a:r>
              <a:rPr lang="en-US" sz="1900" dirty="0" err="1"/>
              <a:t>luas</a:t>
            </a:r>
            <a:r>
              <a:rPr lang="en-US" sz="1900" dirty="0"/>
              <a:t> </a:t>
            </a:r>
            <a:r>
              <a:rPr lang="en-US" sz="1900" dirty="0" err="1"/>
              <a:t>penampang</a:t>
            </a:r>
            <a:r>
              <a:rPr lang="en-US" sz="1900" dirty="0"/>
              <a:t> vena, </a:t>
            </a:r>
            <a:r>
              <a:rPr lang="en-US" sz="1900" dirty="0" err="1"/>
              <a:t>tetapi</a:t>
            </a:r>
            <a:r>
              <a:rPr lang="en-US" sz="1900" dirty="0"/>
              <a:t> </a:t>
            </a:r>
            <a:r>
              <a:rPr lang="en-US" sz="1900" dirty="0" err="1"/>
              <a:t>daun</a:t>
            </a:r>
            <a:r>
              <a:rPr lang="en-US" sz="1900" dirty="0"/>
              <a:t> </a:t>
            </a:r>
            <a:r>
              <a:rPr lang="en-US" sz="1900" dirty="0" err="1"/>
              <a:t>katup</a:t>
            </a:r>
            <a:r>
              <a:rPr lang="en-US" sz="1900" dirty="0"/>
              <a:t> </a:t>
            </a:r>
            <a:r>
              <a:rPr lang="en-US" sz="1900" dirty="0" err="1"/>
              <a:t>tidak</a:t>
            </a:r>
            <a:r>
              <a:rPr lang="en-US" sz="1900" dirty="0"/>
              <a:t> </a:t>
            </a:r>
            <a:r>
              <a:rPr lang="en-US" sz="1900" dirty="0" err="1"/>
              <a:t>bertambah</a:t>
            </a:r>
            <a:r>
              <a:rPr lang="en-US" sz="1900" dirty="0"/>
              <a:t> </a:t>
            </a:r>
            <a:r>
              <a:rPr lang="en-US" sz="1900" dirty="0" err="1"/>
              <a:t>besar</a:t>
            </a:r>
            <a:r>
              <a:rPr lang="en-US" sz="1900" dirty="0"/>
              <a:t>. Oleh </a:t>
            </a:r>
            <a:r>
              <a:rPr lang="en-US" sz="1900" dirty="0" err="1"/>
              <a:t>karena</a:t>
            </a:r>
            <a:r>
              <a:rPr lang="en-US" sz="1900" dirty="0"/>
              <a:t> </a:t>
            </a:r>
            <a:r>
              <a:rPr lang="en-US" sz="1900" dirty="0" err="1"/>
              <a:t>itu</a:t>
            </a:r>
            <a:r>
              <a:rPr lang="en-US" sz="1900" dirty="0"/>
              <a:t>, </a:t>
            </a:r>
            <a:r>
              <a:rPr lang="en-US" sz="1900" dirty="0" err="1"/>
              <a:t>daun</a:t>
            </a:r>
            <a:r>
              <a:rPr lang="en-US" sz="1900" dirty="0"/>
              <a:t> </a:t>
            </a:r>
            <a:r>
              <a:rPr lang="en-US" sz="1900" dirty="0" err="1"/>
              <a:t>katup</a:t>
            </a:r>
            <a:r>
              <a:rPr lang="en-US" sz="1900" dirty="0"/>
              <a:t> </a:t>
            </a:r>
            <a:r>
              <a:rPr lang="en-US" sz="1900" dirty="0" err="1"/>
              <a:t>tidak</a:t>
            </a:r>
            <a:r>
              <a:rPr lang="en-US" sz="1900" dirty="0"/>
              <a:t> </a:t>
            </a:r>
            <a:r>
              <a:rPr lang="en-US" sz="1900" dirty="0" err="1"/>
              <a:t>lagi</a:t>
            </a:r>
            <a:r>
              <a:rPr lang="en-US" sz="1900" dirty="0"/>
              <a:t> </a:t>
            </a:r>
            <a:r>
              <a:rPr lang="en-US" sz="1900" dirty="0" err="1"/>
              <a:t>menutup</a:t>
            </a:r>
            <a:r>
              <a:rPr lang="en-US" sz="1900" dirty="0"/>
              <a:t> </a:t>
            </a:r>
            <a:r>
              <a:rPr lang="en-US" sz="1900" dirty="0" err="1"/>
              <a:t>sepenuhnya</a:t>
            </a:r>
            <a:r>
              <a:rPr lang="en-US" sz="1900" dirty="0"/>
              <a:t>. </a:t>
            </a:r>
            <a:r>
              <a:rPr lang="en-US" sz="1900" dirty="0" err="1"/>
              <a:t>Dengan</a:t>
            </a:r>
            <a:r>
              <a:rPr lang="en-US" sz="1900" dirty="0"/>
              <a:t> </a:t>
            </a:r>
            <a:r>
              <a:rPr lang="en-US" sz="1900" dirty="0" err="1"/>
              <a:t>tidak</a:t>
            </a:r>
            <a:r>
              <a:rPr lang="en-US" sz="1900" dirty="0"/>
              <a:t> </a:t>
            </a:r>
            <a:r>
              <a:rPr lang="en-US" sz="1900" dirty="0" err="1"/>
              <a:t>adanya</a:t>
            </a:r>
            <a:r>
              <a:rPr lang="en-US" sz="1900" dirty="0"/>
              <a:t> </a:t>
            </a:r>
            <a:r>
              <a:rPr lang="en-US" sz="1900" dirty="0" err="1"/>
              <a:t>penutupan</a:t>
            </a:r>
            <a:r>
              <a:rPr lang="en-US" sz="1900" dirty="0"/>
              <a:t> yang </a:t>
            </a:r>
            <a:r>
              <a:rPr lang="en-US" sz="1900" dirty="0" err="1"/>
              <a:t>lengkap</a:t>
            </a:r>
            <a:r>
              <a:rPr lang="en-US" sz="1900" dirty="0"/>
              <a:t> </a:t>
            </a:r>
            <a:r>
              <a:rPr lang="en-US" sz="1900" dirty="0" err="1"/>
              <a:t>ini</a:t>
            </a:r>
            <a:r>
              <a:rPr lang="en-US" sz="1900" dirty="0"/>
              <a:t>, </a:t>
            </a:r>
            <a:r>
              <a:rPr lang="en-US" sz="1900" dirty="0" err="1"/>
              <a:t>tekanan</a:t>
            </a:r>
            <a:r>
              <a:rPr lang="en-US" sz="1900" dirty="0"/>
              <a:t> </a:t>
            </a:r>
            <a:r>
              <a:rPr lang="en-US" sz="1900" dirty="0" err="1"/>
              <a:t>dalam</a:t>
            </a:r>
            <a:r>
              <a:rPr lang="en-US" sz="1900" dirty="0"/>
              <a:t> vena kaki </a:t>
            </a:r>
            <a:r>
              <a:rPr lang="en-US" sz="1900" dirty="0" err="1"/>
              <a:t>meningkat</a:t>
            </a:r>
            <a:r>
              <a:rPr lang="en-US" sz="1900" dirty="0"/>
              <a:t> </a:t>
            </a:r>
            <a:r>
              <a:rPr lang="en-US" sz="1900" dirty="0" err="1"/>
              <a:t>pesat</a:t>
            </a:r>
            <a:r>
              <a:rPr lang="en-US" sz="1900" dirty="0"/>
              <a:t> </a:t>
            </a:r>
            <a:r>
              <a:rPr lang="en-US" sz="1900" dirty="0" err="1"/>
              <a:t>karena</a:t>
            </a:r>
            <a:r>
              <a:rPr lang="en-US" sz="1900" dirty="0"/>
              <a:t> </a:t>
            </a:r>
            <a:r>
              <a:rPr lang="en-US" sz="1900" dirty="0" err="1"/>
              <a:t>kegagalan</a:t>
            </a:r>
            <a:r>
              <a:rPr lang="en-US" sz="1900" dirty="0"/>
              <a:t> </a:t>
            </a:r>
            <a:r>
              <a:rPr lang="en-US" sz="1900" i="1" dirty="0"/>
              <a:t>venous pump</a:t>
            </a:r>
            <a:r>
              <a:rPr lang="en-US" sz="1900" dirty="0"/>
              <a:t>, yang </a:t>
            </a:r>
            <a:r>
              <a:rPr lang="en-US" sz="1900" dirty="0" err="1"/>
              <a:t>selanjutnya</a:t>
            </a:r>
            <a:r>
              <a:rPr lang="en-US" sz="1900" dirty="0"/>
              <a:t> </a:t>
            </a:r>
            <a:r>
              <a:rPr lang="en-US" sz="1900" dirty="0" err="1"/>
              <a:t>meningkatkan</a:t>
            </a:r>
            <a:r>
              <a:rPr lang="en-US" sz="1900" dirty="0"/>
              <a:t> </a:t>
            </a:r>
            <a:r>
              <a:rPr lang="en-US" sz="1900" dirty="0" err="1"/>
              <a:t>ukuran</a:t>
            </a:r>
            <a:r>
              <a:rPr lang="en-US" sz="1900" dirty="0"/>
              <a:t> vena dan </a:t>
            </a:r>
            <a:r>
              <a:rPr lang="en-US" sz="1900" dirty="0" err="1"/>
              <a:t>akhirnya</a:t>
            </a:r>
            <a:r>
              <a:rPr lang="en-US" sz="1900" dirty="0"/>
              <a:t> </a:t>
            </a:r>
            <a:r>
              <a:rPr lang="en-US" sz="1900" dirty="0" err="1"/>
              <a:t>menghancurkan</a:t>
            </a:r>
            <a:r>
              <a:rPr lang="en-US" sz="1900" dirty="0"/>
              <a:t> </a:t>
            </a:r>
            <a:r>
              <a:rPr lang="en-US" sz="1900" dirty="0" err="1"/>
              <a:t>fungsi</a:t>
            </a:r>
            <a:r>
              <a:rPr lang="en-US" sz="1900" dirty="0"/>
              <a:t> </a:t>
            </a:r>
            <a:r>
              <a:rPr lang="en-US" sz="1900" dirty="0" err="1"/>
              <a:t>katup</a:t>
            </a:r>
            <a:r>
              <a:rPr lang="en-US" sz="1900" dirty="0"/>
              <a:t> </a:t>
            </a:r>
            <a:r>
              <a:rPr lang="en-US" sz="1900" dirty="0" err="1"/>
              <a:t>sepenuhnya</a:t>
            </a:r>
            <a:r>
              <a:rPr lang="en-US" sz="1900" dirty="0"/>
              <a:t>. </a:t>
            </a:r>
            <a:r>
              <a:rPr lang="en-US" sz="1900" dirty="0" err="1"/>
              <a:t>Dengan</a:t>
            </a:r>
            <a:r>
              <a:rPr lang="en-US" sz="1900" dirty="0"/>
              <a:t> </a:t>
            </a:r>
            <a:r>
              <a:rPr lang="en-US" sz="1900" dirty="0" err="1"/>
              <a:t>demikian</a:t>
            </a:r>
            <a:r>
              <a:rPr lang="en-US" sz="1900" dirty="0"/>
              <a:t>, orang </a:t>
            </a:r>
            <a:r>
              <a:rPr lang="en-US" sz="1900" dirty="0" err="1"/>
              <a:t>tersebut</a:t>
            </a:r>
            <a:r>
              <a:rPr lang="en-US" sz="1900" dirty="0"/>
              <a:t> </a:t>
            </a:r>
            <a:r>
              <a:rPr lang="en-US" sz="1900" dirty="0" err="1"/>
              <a:t>mengembangkan</a:t>
            </a:r>
            <a:r>
              <a:rPr lang="en-US" sz="1900" dirty="0"/>
              <a:t> </a:t>
            </a:r>
            <a:r>
              <a:rPr lang="en-US" sz="1900" dirty="0" err="1"/>
              <a:t>apa</a:t>
            </a:r>
            <a:r>
              <a:rPr lang="en-US" sz="1900" dirty="0"/>
              <a:t> yang </a:t>
            </a:r>
            <a:r>
              <a:rPr lang="en-US" sz="1900" dirty="0" err="1"/>
              <a:t>disebut</a:t>
            </a:r>
            <a:r>
              <a:rPr lang="en-US" sz="1900" dirty="0"/>
              <a:t> </a:t>
            </a:r>
            <a:r>
              <a:rPr lang="en-US" sz="1900" dirty="0" err="1"/>
              <a:t>varises</a:t>
            </a:r>
            <a:r>
              <a:rPr lang="en-US" sz="1900" dirty="0"/>
              <a:t>, yang </a:t>
            </a:r>
            <a:r>
              <a:rPr lang="en-US" sz="1900" dirty="0" err="1"/>
              <a:t>ditandai</a:t>
            </a:r>
            <a:r>
              <a:rPr lang="en-US" sz="1900" dirty="0"/>
              <a:t> </a:t>
            </a:r>
            <a:r>
              <a:rPr lang="en-US" sz="1900" dirty="0" err="1"/>
              <a:t>dengan</a:t>
            </a:r>
            <a:r>
              <a:rPr lang="en-US" sz="1900" dirty="0"/>
              <a:t> </a:t>
            </a:r>
            <a:r>
              <a:rPr lang="en-US" sz="1900" dirty="0" err="1"/>
              <a:t>tonjolan</a:t>
            </a:r>
            <a:r>
              <a:rPr lang="en-US" sz="1900" dirty="0"/>
              <a:t> vena yang </a:t>
            </a:r>
            <a:r>
              <a:rPr lang="en-US" sz="1900" dirty="0" err="1"/>
              <a:t>besar</a:t>
            </a:r>
            <a:r>
              <a:rPr lang="en-US" sz="1900" dirty="0"/>
              <a:t> dan </a:t>
            </a:r>
            <a:r>
              <a:rPr lang="en-US" sz="1900" dirty="0" err="1"/>
              <a:t>menonjol</a:t>
            </a:r>
            <a:r>
              <a:rPr lang="en-US" sz="1900" dirty="0"/>
              <a:t> di </a:t>
            </a:r>
            <a:r>
              <a:rPr lang="en-US" sz="1900" dirty="0" err="1"/>
              <a:t>bawah</a:t>
            </a:r>
            <a:r>
              <a:rPr lang="en-US" sz="1900" dirty="0"/>
              <a:t> </a:t>
            </a:r>
            <a:r>
              <a:rPr lang="en-US" sz="1900" dirty="0" err="1"/>
              <a:t>kulit</a:t>
            </a:r>
            <a:r>
              <a:rPr lang="en-US" sz="1900" dirty="0"/>
              <a:t> </a:t>
            </a:r>
            <a:r>
              <a:rPr lang="en-US" sz="1900" dirty="0" err="1"/>
              <a:t>seluruh</a:t>
            </a:r>
            <a:r>
              <a:rPr lang="en-US" sz="1900" dirty="0"/>
              <a:t> kaki, </a:t>
            </a:r>
            <a:r>
              <a:rPr lang="en-US" sz="1900" dirty="0" err="1"/>
              <a:t>terutama</a:t>
            </a:r>
            <a:r>
              <a:rPr lang="en-US" sz="1900" dirty="0"/>
              <a:t> </a:t>
            </a:r>
            <a:r>
              <a:rPr lang="en-US" sz="1900" dirty="0" err="1"/>
              <a:t>tungkai</a:t>
            </a:r>
            <a:r>
              <a:rPr lang="en-US" sz="1900" dirty="0"/>
              <a:t> </a:t>
            </a:r>
            <a:r>
              <a:rPr lang="en-US" sz="1900" dirty="0" err="1"/>
              <a:t>bawah</a:t>
            </a:r>
            <a:r>
              <a:rPr lang="en-US" sz="1900" dirty="0"/>
              <a:t>. </a:t>
            </a:r>
            <a:r>
              <a:rPr lang="en-US" sz="1900" dirty="0" err="1"/>
              <a:t>Setiap</a:t>
            </a:r>
            <a:r>
              <a:rPr lang="en-US" sz="1900" dirty="0"/>
              <a:t> kali </a:t>
            </a:r>
            <a:r>
              <a:rPr lang="en-US" sz="1900" dirty="0" err="1"/>
              <a:t>penderita</a:t>
            </a:r>
            <a:r>
              <a:rPr lang="en-US" sz="1900" dirty="0"/>
              <a:t> </a:t>
            </a:r>
            <a:r>
              <a:rPr lang="en-US" sz="1900" dirty="0" err="1"/>
              <a:t>varises</a:t>
            </a:r>
            <a:r>
              <a:rPr lang="en-US" sz="1900" dirty="0"/>
              <a:t> </a:t>
            </a:r>
            <a:r>
              <a:rPr lang="en-US" sz="1900" dirty="0" err="1"/>
              <a:t>berdiri</a:t>
            </a:r>
            <a:r>
              <a:rPr lang="en-US" sz="1900" dirty="0"/>
              <a:t> </a:t>
            </a:r>
            <a:r>
              <a:rPr lang="en-US" sz="1900" dirty="0" err="1"/>
              <a:t>selama</a:t>
            </a:r>
            <a:r>
              <a:rPr lang="en-US" sz="1900" dirty="0"/>
              <a:t> </a:t>
            </a:r>
            <a:r>
              <a:rPr lang="en-US" sz="1900" dirty="0" err="1"/>
              <a:t>lebih</a:t>
            </a:r>
            <a:r>
              <a:rPr lang="en-US" sz="1900" dirty="0"/>
              <a:t> </a:t>
            </a:r>
            <a:r>
              <a:rPr lang="en-US" sz="1900" dirty="0" err="1"/>
              <a:t>dari</a:t>
            </a:r>
            <a:r>
              <a:rPr lang="en-US" sz="1900" dirty="0"/>
              <a:t> </a:t>
            </a:r>
            <a:r>
              <a:rPr lang="en-US" sz="1900" dirty="0" err="1"/>
              <a:t>beberapa</a:t>
            </a:r>
            <a:r>
              <a:rPr lang="en-US" sz="1900" dirty="0"/>
              <a:t> </a:t>
            </a:r>
            <a:r>
              <a:rPr lang="en-US" sz="1900" dirty="0" err="1"/>
              <a:t>menit</a:t>
            </a:r>
            <a:r>
              <a:rPr lang="en-US" sz="1900" dirty="0"/>
              <a:t>, </a:t>
            </a:r>
            <a:r>
              <a:rPr lang="en-US" sz="1900" dirty="0" err="1"/>
              <a:t>tekanan</a:t>
            </a:r>
            <a:r>
              <a:rPr lang="en-US" sz="1900" dirty="0"/>
              <a:t> vena dan </a:t>
            </a:r>
            <a:r>
              <a:rPr lang="en-US" sz="1900" dirty="0" err="1"/>
              <a:t>kapiler</a:t>
            </a:r>
            <a:r>
              <a:rPr lang="en-US" sz="1900" dirty="0"/>
              <a:t> </a:t>
            </a:r>
            <a:r>
              <a:rPr lang="en-US" sz="1900" dirty="0" err="1"/>
              <a:t>menjadi</a:t>
            </a:r>
            <a:r>
              <a:rPr lang="en-US" sz="1900" dirty="0"/>
              <a:t> sangat </a:t>
            </a:r>
            <a:r>
              <a:rPr lang="en-US" sz="1900" dirty="0" err="1"/>
              <a:t>tinggi</a:t>
            </a:r>
            <a:r>
              <a:rPr lang="en-US" sz="1900" dirty="0"/>
              <a:t>, dan </a:t>
            </a:r>
            <a:r>
              <a:rPr lang="en-US" sz="1900" dirty="0" err="1"/>
              <a:t>kebocoran</a:t>
            </a:r>
            <a:r>
              <a:rPr lang="en-US" sz="1900" dirty="0"/>
              <a:t> </a:t>
            </a:r>
            <a:r>
              <a:rPr lang="en-US" sz="1900" dirty="0" err="1"/>
              <a:t>cairan</a:t>
            </a:r>
            <a:r>
              <a:rPr lang="en-US" sz="1900" dirty="0"/>
              <a:t> </a:t>
            </a:r>
            <a:r>
              <a:rPr lang="en-US" sz="1900" dirty="0" err="1"/>
              <a:t>dari</a:t>
            </a:r>
            <a:r>
              <a:rPr lang="en-US" sz="1900" dirty="0"/>
              <a:t> </a:t>
            </a:r>
            <a:r>
              <a:rPr lang="en-US" sz="1900" dirty="0" err="1"/>
              <a:t>kapiler</a:t>
            </a:r>
            <a:r>
              <a:rPr lang="en-US" sz="1900" dirty="0"/>
              <a:t> </a:t>
            </a:r>
            <a:r>
              <a:rPr lang="en-US" sz="1900" dirty="0" err="1"/>
              <a:t>menyebabkan</a:t>
            </a:r>
            <a:r>
              <a:rPr lang="en-US" sz="1900" dirty="0"/>
              <a:t> edema </a:t>
            </a:r>
            <a:r>
              <a:rPr lang="en-US" sz="1900" dirty="0" err="1"/>
              <a:t>konstan</a:t>
            </a:r>
            <a:r>
              <a:rPr lang="en-US" sz="1900" dirty="0"/>
              <a:t> di kaki. Edema, pada </a:t>
            </a:r>
            <a:r>
              <a:rPr lang="en-US" sz="1900" dirty="0" err="1"/>
              <a:t>gilirannya</a:t>
            </a:r>
            <a:r>
              <a:rPr lang="en-US" sz="1900" dirty="0"/>
              <a:t>, </a:t>
            </a:r>
            <a:r>
              <a:rPr lang="en-US" sz="1900" dirty="0" err="1"/>
              <a:t>mencegah</a:t>
            </a:r>
            <a:r>
              <a:rPr lang="en-US" sz="1900" dirty="0"/>
              <a:t> </a:t>
            </a:r>
            <a:r>
              <a:rPr lang="en-US" sz="1900" dirty="0" err="1"/>
              <a:t>difusi</a:t>
            </a:r>
            <a:r>
              <a:rPr lang="en-US" sz="1900" dirty="0"/>
              <a:t> </a:t>
            </a:r>
            <a:r>
              <a:rPr lang="en-US" sz="1900" dirty="0" err="1"/>
              <a:t>bahan</a:t>
            </a:r>
            <a:r>
              <a:rPr lang="en-US" sz="1900" dirty="0"/>
              <a:t> </a:t>
            </a:r>
            <a:r>
              <a:rPr lang="en-US" sz="1900" dirty="0" err="1"/>
              <a:t>gizi</a:t>
            </a:r>
            <a:r>
              <a:rPr lang="en-US" sz="1900" dirty="0"/>
              <a:t> yang </a:t>
            </a:r>
            <a:r>
              <a:rPr lang="en-US" sz="1900" dirty="0" err="1"/>
              <a:t>memadai</a:t>
            </a:r>
            <a:r>
              <a:rPr lang="en-US" sz="1900" dirty="0"/>
              <a:t> </a:t>
            </a:r>
            <a:r>
              <a:rPr lang="en-US" sz="1900" dirty="0" err="1"/>
              <a:t>dari</a:t>
            </a:r>
            <a:r>
              <a:rPr lang="en-US" sz="1900" dirty="0"/>
              <a:t> </a:t>
            </a:r>
            <a:r>
              <a:rPr lang="en-US" sz="1900" dirty="0" err="1"/>
              <a:t>kapiler</a:t>
            </a:r>
            <a:r>
              <a:rPr lang="en-US" sz="1900" dirty="0"/>
              <a:t> </a:t>
            </a:r>
            <a:r>
              <a:rPr lang="en-US" sz="1900" dirty="0" err="1"/>
              <a:t>ke</a:t>
            </a:r>
            <a:r>
              <a:rPr lang="en-US" sz="1900" dirty="0"/>
              <a:t> </a:t>
            </a:r>
            <a:r>
              <a:rPr lang="en-US" sz="1900" dirty="0" err="1"/>
              <a:t>sel</a:t>
            </a:r>
            <a:r>
              <a:rPr lang="en-US" sz="1900" dirty="0"/>
              <a:t> </a:t>
            </a:r>
            <a:r>
              <a:rPr lang="en-US" sz="1900" dirty="0" err="1"/>
              <a:t>otot</a:t>
            </a:r>
            <a:r>
              <a:rPr lang="en-US" sz="1900" dirty="0"/>
              <a:t> dan </a:t>
            </a:r>
            <a:r>
              <a:rPr lang="en-US" sz="1900" dirty="0" err="1"/>
              <a:t>kulit</a:t>
            </a:r>
            <a:r>
              <a:rPr lang="en-US" sz="1900" dirty="0"/>
              <a:t>, </a:t>
            </a:r>
            <a:r>
              <a:rPr lang="en-US" sz="1900" dirty="0" err="1"/>
              <a:t>sehingga</a:t>
            </a:r>
            <a:r>
              <a:rPr lang="en-US" sz="1900" dirty="0"/>
              <a:t> </a:t>
            </a:r>
            <a:r>
              <a:rPr lang="en-US" sz="1900" dirty="0" err="1"/>
              <a:t>otot</a:t>
            </a:r>
            <a:r>
              <a:rPr lang="en-US" sz="1900" dirty="0"/>
              <a:t> </a:t>
            </a:r>
            <a:r>
              <a:rPr lang="en-US" sz="1900" dirty="0" err="1"/>
              <a:t>menjadi</a:t>
            </a:r>
            <a:r>
              <a:rPr lang="en-US" sz="1900" dirty="0"/>
              <a:t> </a:t>
            </a:r>
            <a:r>
              <a:rPr lang="en-US" sz="1900" dirty="0" err="1"/>
              <a:t>nyeri</a:t>
            </a:r>
            <a:r>
              <a:rPr lang="en-US" sz="1900" dirty="0"/>
              <a:t> dan </a:t>
            </a:r>
            <a:r>
              <a:rPr lang="en-US" sz="1900" dirty="0" err="1"/>
              <a:t>lemah</a:t>
            </a:r>
            <a:r>
              <a:rPr lang="en-US" sz="1900" dirty="0"/>
              <a:t>, dan </a:t>
            </a:r>
            <a:r>
              <a:rPr lang="en-US" sz="1900" dirty="0" err="1"/>
              <a:t>kulit</a:t>
            </a:r>
            <a:r>
              <a:rPr lang="en-US" sz="1900" dirty="0"/>
              <a:t> </a:t>
            </a:r>
            <a:r>
              <a:rPr lang="en-US" sz="1900" dirty="0" err="1"/>
              <a:t>bahkan</a:t>
            </a:r>
            <a:r>
              <a:rPr lang="en-US" sz="1900" dirty="0"/>
              <a:t> </a:t>
            </a:r>
            <a:r>
              <a:rPr lang="en-US" sz="1900" dirty="0" err="1"/>
              <a:t>dapat</a:t>
            </a:r>
            <a:r>
              <a:rPr lang="en-US" sz="1900" dirty="0"/>
              <a:t> </a:t>
            </a:r>
            <a:r>
              <a:rPr lang="en-US" sz="1900" dirty="0" err="1"/>
              <a:t>menjadi</a:t>
            </a:r>
            <a:r>
              <a:rPr lang="en-US" sz="1900" dirty="0"/>
              <a:t> </a:t>
            </a:r>
            <a:r>
              <a:rPr lang="en-US" sz="1900" dirty="0" err="1"/>
              <a:t>gangren</a:t>
            </a:r>
            <a:r>
              <a:rPr lang="en-US" sz="1900" dirty="0"/>
              <a:t> dan </a:t>
            </a:r>
            <a:r>
              <a:rPr lang="en-US" sz="1900" dirty="0" err="1"/>
              <a:t>mengalami</a:t>
            </a:r>
            <a:r>
              <a:rPr lang="en-US" sz="1900" dirty="0"/>
              <a:t> </a:t>
            </a:r>
            <a:r>
              <a:rPr lang="en-US" sz="1900" dirty="0" err="1"/>
              <a:t>ulserasi</a:t>
            </a:r>
            <a:r>
              <a:rPr lang="en-US" sz="1900" dirty="0"/>
              <a:t>. </a:t>
            </a:r>
            <a:r>
              <a:rPr lang="en-US" sz="1900" dirty="0" err="1"/>
              <a:t>Perawatan</a:t>
            </a:r>
            <a:r>
              <a:rPr lang="en-US" sz="1900" dirty="0"/>
              <a:t> </a:t>
            </a:r>
            <a:r>
              <a:rPr lang="en-US" sz="1900" dirty="0" err="1"/>
              <a:t>terbaik</a:t>
            </a:r>
            <a:r>
              <a:rPr lang="en-US" sz="1900" dirty="0"/>
              <a:t> </a:t>
            </a:r>
            <a:r>
              <a:rPr lang="en-US" sz="1900" dirty="0" err="1"/>
              <a:t>untuk</a:t>
            </a:r>
            <a:r>
              <a:rPr lang="en-US" sz="1900" dirty="0"/>
              <a:t> </a:t>
            </a:r>
            <a:r>
              <a:rPr lang="en-US" sz="1900" dirty="0" err="1"/>
              <a:t>kondisi</a:t>
            </a:r>
            <a:r>
              <a:rPr lang="en-US" sz="1900" dirty="0"/>
              <a:t> </a:t>
            </a:r>
            <a:r>
              <a:rPr lang="en-US" sz="1900" dirty="0" err="1"/>
              <a:t>seperti</a:t>
            </a:r>
            <a:r>
              <a:rPr lang="en-US" sz="1900" dirty="0"/>
              <a:t> </a:t>
            </a:r>
            <a:r>
              <a:rPr lang="en-US" sz="1900" dirty="0" err="1"/>
              <a:t>itu</a:t>
            </a:r>
            <a:r>
              <a:rPr lang="en-US" sz="1900" dirty="0"/>
              <a:t> </a:t>
            </a:r>
            <a:r>
              <a:rPr lang="en-US" sz="1900" dirty="0" err="1"/>
              <a:t>adalah</a:t>
            </a:r>
            <a:r>
              <a:rPr lang="en-US" sz="1900" dirty="0"/>
              <a:t> </a:t>
            </a:r>
            <a:r>
              <a:rPr lang="en-US" sz="1900" dirty="0" err="1"/>
              <a:t>meninggikan</a:t>
            </a:r>
            <a:r>
              <a:rPr lang="en-US" sz="1900" dirty="0"/>
              <a:t> kaki </a:t>
            </a:r>
            <a:r>
              <a:rPr lang="en-US" sz="1900" dirty="0" err="1"/>
              <a:t>secara</a:t>
            </a:r>
            <a:r>
              <a:rPr lang="en-US" sz="1900" dirty="0"/>
              <a:t> </a:t>
            </a:r>
            <a:r>
              <a:rPr lang="en-US" sz="1900" dirty="0" err="1"/>
              <a:t>terus-menerus</a:t>
            </a:r>
            <a:r>
              <a:rPr lang="en-US" sz="1900" dirty="0"/>
              <a:t> </a:t>
            </a:r>
            <a:r>
              <a:rPr lang="en-US" sz="1900" dirty="0" err="1"/>
              <a:t>ke</a:t>
            </a:r>
            <a:r>
              <a:rPr lang="en-US" sz="1900" dirty="0"/>
              <a:t> </a:t>
            </a:r>
            <a:r>
              <a:rPr lang="en-US" sz="1900" dirty="0" err="1"/>
              <a:t>tingkat</a:t>
            </a:r>
            <a:r>
              <a:rPr lang="en-US" sz="1900" dirty="0"/>
              <a:t> yang </a:t>
            </a:r>
            <a:r>
              <a:rPr lang="en-US" sz="1900" dirty="0" err="1"/>
              <a:t>setidaknya</a:t>
            </a:r>
            <a:r>
              <a:rPr lang="en-US" sz="1900" dirty="0"/>
              <a:t> </a:t>
            </a:r>
            <a:r>
              <a:rPr lang="en-US" sz="1900" dirty="0" err="1"/>
              <a:t>setinggi</a:t>
            </a:r>
            <a:r>
              <a:rPr lang="en-US" sz="1900" dirty="0"/>
              <a:t> </a:t>
            </a:r>
            <a:r>
              <a:rPr lang="en-US" sz="1900" dirty="0" err="1"/>
              <a:t>jantung</a:t>
            </a:r>
            <a:r>
              <a:rPr lang="en-US" sz="1900" dirty="0"/>
              <a:t>. </a:t>
            </a:r>
            <a:r>
              <a:rPr lang="en-US" sz="1900" dirty="0" err="1"/>
              <a:t>Pembalut</a:t>
            </a:r>
            <a:r>
              <a:rPr lang="en-US" sz="1900" dirty="0"/>
              <a:t> </a:t>
            </a:r>
            <a:r>
              <a:rPr lang="en-US" sz="1900" dirty="0" err="1"/>
              <a:t>ketat</a:t>
            </a:r>
            <a:r>
              <a:rPr lang="en-US" sz="1900" dirty="0"/>
              <a:t> </a:t>
            </a:r>
            <a:r>
              <a:rPr lang="en-US" sz="1900" dirty="0" err="1"/>
              <a:t>atau</a:t>
            </a:r>
            <a:r>
              <a:rPr lang="en-US" sz="1900" dirty="0"/>
              <a:t> </a:t>
            </a:r>
            <a:r>
              <a:rPr lang="en-US" sz="1900" i="1" dirty="0"/>
              <a:t>stoking</a:t>
            </a:r>
            <a:r>
              <a:rPr lang="en-US" sz="1900" dirty="0"/>
              <a:t> </a:t>
            </a:r>
            <a:r>
              <a:rPr lang="en-US" sz="1900" dirty="0" err="1"/>
              <a:t>kompresi</a:t>
            </a:r>
            <a:r>
              <a:rPr lang="en-US" sz="1900" dirty="0"/>
              <a:t> </a:t>
            </a:r>
            <a:r>
              <a:rPr lang="en-US" sz="1900" dirty="0" err="1"/>
              <a:t>panjang</a:t>
            </a:r>
            <a:r>
              <a:rPr lang="en-US" sz="1900" dirty="0"/>
              <a:t> di kaki juga </a:t>
            </a:r>
            <a:r>
              <a:rPr lang="en-US" sz="1900" dirty="0" err="1"/>
              <a:t>dapat</a:t>
            </a:r>
            <a:r>
              <a:rPr lang="en-US" sz="1900" dirty="0"/>
              <a:t> sangat </a:t>
            </a:r>
            <a:r>
              <a:rPr lang="en-US" sz="1900" dirty="0" err="1"/>
              <a:t>membantu</a:t>
            </a:r>
            <a:r>
              <a:rPr lang="en-US" sz="1900" dirty="0"/>
              <a:t> </a:t>
            </a:r>
            <a:r>
              <a:rPr lang="en-US" sz="1900" dirty="0" err="1"/>
              <a:t>dalam</a:t>
            </a:r>
            <a:r>
              <a:rPr lang="en-US" sz="1900" dirty="0"/>
              <a:t> </a:t>
            </a:r>
            <a:r>
              <a:rPr lang="en-US" sz="1900" dirty="0" err="1"/>
              <a:t>mencegah</a:t>
            </a:r>
            <a:r>
              <a:rPr lang="en-US" sz="1900" dirty="0"/>
              <a:t> edema dan </a:t>
            </a:r>
            <a:r>
              <a:rPr lang="en-US" sz="1900" dirty="0" err="1"/>
              <a:t>gejala</a:t>
            </a:r>
            <a:r>
              <a:rPr lang="en-US" sz="1900" dirty="0"/>
              <a:t> </a:t>
            </a:r>
            <a:r>
              <a:rPr lang="en-US" sz="1900" dirty="0" err="1"/>
              <a:t>sisa</a:t>
            </a:r>
            <a:r>
              <a:rPr lang="en-US" sz="1900" dirty="0"/>
              <a:t>.</a:t>
            </a:r>
            <a:endParaRPr lang="en-ID" sz="1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E00915-8C4C-FD55-CF6F-02AF6B0A8D58}"/>
              </a:ext>
            </a:extLst>
          </p:cNvPr>
          <p:cNvSpPr txBox="1"/>
          <p:nvPr/>
        </p:nvSpPr>
        <p:spPr>
          <a:xfrm>
            <a:off x="225532" y="6311900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D" dirty="0" err="1"/>
              <a:t>Sumber</a:t>
            </a:r>
            <a:r>
              <a:rPr lang="en-ID" dirty="0"/>
              <a:t>: </a:t>
            </a:r>
            <a:r>
              <a:rPr lang="en-ID" dirty="0" err="1"/>
              <a:t>guyton</a:t>
            </a:r>
            <a:r>
              <a:rPr lang="en-ID" dirty="0"/>
              <a:t> and hall physiology 14</a:t>
            </a:r>
            <a:r>
              <a:rPr lang="en-ID" baseline="30000" dirty="0"/>
              <a:t>th</a:t>
            </a:r>
            <a:r>
              <a:rPr lang="en-ID" dirty="0"/>
              <a:t> edition, 2020 </a:t>
            </a:r>
          </a:p>
        </p:txBody>
      </p:sp>
    </p:spTree>
    <p:extLst>
      <p:ext uri="{BB962C8B-B14F-4D97-AF65-F5344CB8AC3E}">
        <p14:creationId xmlns:p14="http://schemas.microsoft.com/office/powerpoint/2010/main" val="7169514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DE7A6-8ED4-17D9-8353-DC7CD54C9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0C9D2-ABCD-7245-354F-45AA89A37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2841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dirty="0" err="1"/>
              <a:t>Pengukuran</a:t>
            </a:r>
            <a:r>
              <a:rPr lang="en-US" sz="4400" b="1" dirty="0"/>
              <a:t> </a:t>
            </a:r>
            <a:r>
              <a:rPr lang="en-US" sz="4400" b="1" dirty="0" err="1"/>
              <a:t>Langsung</a:t>
            </a:r>
            <a:r>
              <a:rPr lang="en-US" sz="4400" b="1" dirty="0"/>
              <a:t> </a:t>
            </a:r>
            <a:r>
              <a:rPr lang="en-US" sz="4400" b="1" dirty="0" err="1"/>
              <a:t>Tekanan</a:t>
            </a:r>
            <a:r>
              <a:rPr lang="en-US" sz="4400" b="1" dirty="0"/>
              <a:t> Vena dan </a:t>
            </a:r>
            <a:r>
              <a:rPr lang="en-US" sz="4400" b="1" dirty="0" err="1"/>
              <a:t>Tekanan</a:t>
            </a:r>
            <a:r>
              <a:rPr lang="en-US" sz="4400" b="1" dirty="0"/>
              <a:t> Atrium Kanan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5EBF2-6C04-7295-BE94-43829DD9E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0771"/>
            <a:ext cx="10515600" cy="15053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900" dirty="0" err="1"/>
              <a:t>Tekanan</a:t>
            </a:r>
            <a:r>
              <a:rPr lang="en-US" sz="1900" dirty="0"/>
              <a:t> vena </a:t>
            </a:r>
            <a:r>
              <a:rPr lang="en-US" sz="1900" dirty="0" err="1"/>
              <a:t>sering</a:t>
            </a:r>
            <a:r>
              <a:rPr lang="en-US" sz="1900" dirty="0"/>
              <a:t> kali </a:t>
            </a:r>
            <a:r>
              <a:rPr lang="en-US" sz="1900" dirty="0" err="1"/>
              <a:t>dapat</a:t>
            </a:r>
            <a:r>
              <a:rPr lang="en-US" sz="1900" dirty="0"/>
              <a:t> </a:t>
            </a:r>
            <a:r>
              <a:rPr lang="en-US" sz="1900" dirty="0" err="1"/>
              <a:t>diperkirakan</a:t>
            </a:r>
            <a:r>
              <a:rPr lang="en-US" sz="1900" dirty="0"/>
              <a:t> </a:t>
            </a:r>
            <a:r>
              <a:rPr lang="en-US" sz="1900" dirty="0" err="1"/>
              <a:t>hanya</a:t>
            </a:r>
            <a:r>
              <a:rPr lang="en-US" sz="1900" dirty="0"/>
              <a:t> </a:t>
            </a:r>
            <a:r>
              <a:rPr lang="en-US" sz="1900" dirty="0" err="1"/>
              <a:t>dengan</a:t>
            </a:r>
            <a:r>
              <a:rPr lang="en-US" sz="1900" dirty="0"/>
              <a:t> </a:t>
            </a:r>
            <a:r>
              <a:rPr lang="en-US" sz="1900" dirty="0" err="1"/>
              <a:t>mengamati</a:t>
            </a:r>
            <a:r>
              <a:rPr lang="en-US" sz="1900" dirty="0"/>
              <a:t> </a:t>
            </a:r>
            <a:r>
              <a:rPr lang="en-US" sz="1900" dirty="0" err="1"/>
              <a:t>derajat</a:t>
            </a:r>
            <a:r>
              <a:rPr lang="en-US" sz="1900" dirty="0"/>
              <a:t> </a:t>
            </a:r>
            <a:r>
              <a:rPr lang="en-US" sz="1900" dirty="0" err="1"/>
              <a:t>distensi</a:t>
            </a:r>
            <a:r>
              <a:rPr lang="en-US" sz="1900" dirty="0"/>
              <a:t> vena </a:t>
            </a:r>
            <a:r>
              <a:rPr lang="en-US" sz="1900" dirty="0" err="1"/>
              <a:t>perifer</a:t>
            </a:r>
            <a:r>
              <a:rPr lang="en-US" sz="1900" dirty="0"/>
              <a:t>, </a:t>
            </a:r>
            <a:r>
              <a:rPr lang="en-US" sz="1900" dirty="0" err="1"/>
              <a:t>terutama</a:t>
            </a:r>
            <a:r>
              <a:rPr lang="en-US" sz="1900" dirty="0"/>
              <a:t> vena </a:t>
            </a:r>
            <a:r>
              <a:rPr lang="en-US" sz="1900" dirty="0" err="1"/>
              <a:t>leher</a:t>
            </a:r>
            <a:r>
              <a:rPr lang="en-US" sz="1900" dirty="0"/>
              <a:t>. </a:t>
            </a:r>
            <a:r>
              <a:rPr lang="en-US" sz="1900" dirty="0" err="1"/>
              <a:t>Misalnya</a:t>
            </a:r>
            <a:r>
              <a:rPr lang="en-US" sz="1900" dirty="0"/>
              <a:t>, </a:t>
            </a:r>
            <a:r>
              <a:rPr lang="en-US" sz="1900" dirty="0" err="1"/>
              <a:t>dalam</a:t>
            </a:r>
            <a:r>
              <a:rPr lang="en-US" sz="1900" dirty="0"/>
              <a:t> </a:t>
            </a:r>
            <a:r>
              <a:rPr lang="en-US" sz="1900" dirty="0" err="1"/>
              <a:t>posisi</a:t>
            </a:r>
            <a:r>
              <a:rPr lang="en-US" sz="1900" dirty="0"/>
              <a:t> duduk, vena </a:t>
            </a:r>
            <a:r>
              <a:rPr lang="en-US" sz="1900" dirty="0" err="1"/>
              <a:t>leher</a:t>
            </a:r>
            <a:r>
              <a:rPr lang="en-US" sz="1900" dirty="0"/>
              <a:t> </a:t>
            </a:r>
            <a:r>
              <a:rPr lang="en-US" sz="1900" dirty="0" err="1"/>
              <a:t>tidak</a:t>
            </a:r>
            <a:r>
              <a:rPr lang="en-US" sz="1900" dirty="0"/>
              <a:t> </a:t>
            </a:r>
            <a:r>
              <a:rPr lang="en-US" sz="1900" dirty="0" err="1"/>
              <a:t>pernah</a:t>
            </a:r>
            <a:r>
              <a:rPr lang="en-US" sz="1900" dirty="0"/>
              <a:t> </a:t>
            </a:r>
            <a:r>
              <a:rPr lang="en-US" sz="1900" dirty="0" err="1"/>
              <a:t>melebar</a:t>
            </a:r>
            <a:r>
              <a:rPr lang="en-US" sz="1900" dirty="0"/>
              <a:t> pada orang yang </a:t>
            </a:r>
            <a:r>
              <a:rPr lang="en-US" sz="1900" dirty="0" err="1"/>
              <a:t>beristirahat</a:t>
            </a:r>
            <a:r>
              <a:rPr lang="en-US" sz="1900" dirty="0"/>
              <a:t> </a:t>
            </a:r>
            <a:r>
              <a:rPr lang="en-US" sz="1900" dirty="0" err="1"/>
              <a:t>dengan</a:t>
            </a:r>
            <a:r>
              <a:rPr lang="en-US" sz="1900" dirty="0"/>
              <a:t> </a:t>
            </a:r>
            <a:r>
              <a:rPr lang="en-US" sz="1900" dirty="0" err="1"/>
              <a:t>tenang</a:t>
            </a:r>
            <a:r>
              <a:rPr lang="en-US" sz="1900" dirty="0"/>
              <a:t> dan normal. </a:t>
            </a:r>
            <a:r>
              <a:rPr lang="en-US" sz="1900" dirty="0" err="1"/>
              <a:t>Namun</a:t>
            </a:r>
            <a:r>
              <a:rPr lang="en-US" sz="1900" dirty="0"/>
              <a:t>, </a:t>
            </a:r>
            <a:r>
              <a:rPr lang="en-US" sz="1900" dirty="0" err="1"/>
              <a:t>ketika</a:t>
            </a:r>
            <a:r>
              <a:rPr lang="en-US" sz="1900" dirty="0"/>
              <a:t> </a:t>
            </a:r>
            <a:r>
              <a:rPr lang="en-US" sz="1900" dirty="0" err="1"/>
              <a:t>tekanan</a:t>
            </a:r>
            <a:r>
              <a:rPr lang="en-US" sz="1900" dirty="0"/>
              <a:t> atrium </a:t>
            </a:r>
            <a:r>
              <a:rPr lang="en-US" sz="1900" dirty="0" err="1"/>
              <a:t>kanan</a:t>
            </a:r>
            <a:r>
              <a:rPr lang="en-US" sz="1900" dirty="0"/>
              <a:t> </a:t>
            </a:r>
            <a:r>
              <a:rPr lang="en-US" sz="1900" dirty="0" err="1"/>
              <a:t>meningkat</a:t>
            </a:r>
            <a:r>
              <a:rPr lang="en-US" sz="1900" dirty="0"/>
              <a:t> </a:t>
            </a:r>
            <a:r>
              <a:rPr lang="en-US" sz="1900" dirty="0" err="1"/>
              <a:t>hingga</a:t>
            </a:r>
            <a:r>
              <a:rPr lang="en-US" sz="1900" dirty="0"/>
              <a:t> +10 mmHg, vena </a:t>
            </a:r>
            <a:r>
              <a:rPr lang="en-US" sz="1900" dirty="0" err="1"/>
              <a:t>bagian</a:t>
            </a:r>
            <a:r>
              <a:rPr lang="en-US" sz="1900" dirty="0"/>
              <a:t> </a:t>
            </a:r>
            <a:r>
              <a:rPr lang="en-US" sz="1900" dirty="0" err="1"/>
              <a:t>bawah</a:t>
            </a:r>
            <a:r>
              <a:rPr lang="en-US" sz="1900" dirty="0"/>
              <a:t> </a:t>
            </a:r>
            <a:r>
              <a:rPr lang="en-US" sz="1900" dirty="0" err="1"/>
              <a:t>leher</a:t>
            </a:r>
            <a:r>
              <a:rPr lang="en-US" sz="1900" dirty="0"/>
              <a:t> </a:t>
            </a:r>
            <a:r>
              <a:rPr lang="en-US" sz="1900" dirty="0" err="1"/>
              <a:t>mulai</a:t>
            </a:r>
            <a:r>
              <a:rPr lang="en-US" sz="1900" dirty="0"/>
              <a:t> </a:t>
            </a:r>
            <a:r>
              <a:rPr lang="en-US" sz="1900" dirty="0" err="1"/>
              <a:t>menonjol</a:t>
            </a:r>
            <a:r>
              <a:rPr lang="en-US" sz="1900" dirty="0"/>
              <a:t> dan, pada </a:t>
            </a:r>
            <a:r>
              <a:rPr lang="en-US" sz="1900" dirty="0" err="1"/>
              <a:t>tekanan</a:t>
            </a:r>
            <a:r>
              <a:rPr lang="en-US" sz="1900" dirty="0"/>
              <a:t> atrium +15 mmHg, pada </a:t>
            </a:r>
            <a:r>
              <a:rPr lang="en-US" sz="1900" dirty="0" err="1"/>
              <a:t>dasarnya</a:t>
            </a:r>
            <a:r>
              <a:rPr lang="en-US" sz="1900" dirty="0"/>
              <a:t> </a:t>
            </a:r>
            <a:r>
              <a:rPr lang="en-US" sz="1900" dirty="0" err="1"/>
              <a:t>semua</a:t>
            </a:r>
            <a:r>
              <a:rPr lang="en-US" sz="1900" dirty="0"/>
              <a:t> vena di </a:t>
            </a:r>
            <a:r>
              <a:rPr lang="en-US" sz="1900" dirty="0" err="1"/>
              <a:t>leher</a:t>
            </a:r>
            <a:r>
              <a:rPr lang="en-US" sz="1900" dirty="0"/>
              <a:t> </a:t>
            </a:r>
            <a:r>
              <a:rPr lang="en-US" sz="1900" dirty="0" err="1"/>
              <a:t>menjadi</a:t>
            </a:r>
            <a:r>
              <a:rPr lang="en-US" sz="1900" dirty="0"/>
              <a:t> </a:t>
            </a:r>
            <a:r>
              <a:rPr lang="en-US" sz="1900" dirty="0" err="1"/>
              <a:t>melebar</a:t>
            </a:r>
            <a:r>
              <a:rPr lang="en-US" sz="1900" dirty="0"/>
              <a:t>.</a:t>
            </a:r>
          </a:p>
          <a:p>
            <a:pPr marL="0" indent="0">
              <a:buNone/>
            </a:pPr>
            <a:endParaRPr lang="en-US" sz="1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9D3F2C-3A0C-1448-C9EB-485C5222C569}"/>
              </a:ext>
            </a:extLst>
          </p:cNvPr>
          <p:cNvSpPr txBox="1"/>
          <p:nvPr/>
        </p:nvSpPr>
        <p:spPr>
          <a:xfrm>
            <a:off x="225532" y="6311900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D" dirty="0" err="1"/>
              <a:t>Sumber</a:t>
            </a:r>
            <a:r>
              <a:rPr lang="en-ID" dirty="0"/>
              <a:t>: </a:t>
            </a:r>
            <a:r>
              <a:rPr lang="en-ID" dirty="0" err="1"/>
              <a:t>guyton</a:t>
            </a:r>
            <a:r>
              <a:rPr lang="en-ID" dirty="0"/>
              <a:t> and hall physiology 14</a:t>
            </a:r>
            <a:r>
              <a:rPr lang="en-ID" baseline="30000" dirty="0"/>
              <a:t>th</a:t>
            </a:r>
            <a:r>
              <a:rPr lang="en-ID" dirty="0"/>
              <a:t> edition, 2020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BB7543-D383-DB76-39C3-74860277CBC6}"/>
              </a:ext>
            </a:extLst>
          </p:cNvPr>
          <p:cNvSpPr txBox="1">
            <a:spLocks/>
          </p:cNvSpPr>
          <p:nvPr/>
        </p:nvSpPr>
        <p:spPr>
          <a:xfrm>
            <a:off x="990600" y="4550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/>
              <a:t>Estimasi</a:t>
            </a:r>
            <a:r>
              <a:rPr lang="en-US" b="1" dirty="0"/>
              <a:t> </a:t>
            </a:r>
            <a:r>
              <a:rPr lang="en-US" b="1" dirty="0" err="1"/>
              <a:t>Klinis</a:t>
            </a:r>
            <a:r>
              <a:rPr lang="en-US" b="1" dirty="0"/>
              <a:t> </a:t>
            </a:r>
            <a:r>
              <a:rPr lang="en-US" b="1" dirty="0" err="1"/>
              <a:t>Tekanan</a:t>
            </a:r>
            <a:r>
              <a:rPr lang="en-US" b="1" dirty="0"/>
              <a:t> Vena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09454A-87D5-B3A7-4607-4A99A90BCF66}"/>
              </a:ext>
            </a:extLst>
          </p:cNvPr>
          <p:cNvSpPr txBox="1"/>
          <p:nvPr/>
        </p:nvSpPr>
        <p:spPr>
          <a:xfrm>
            <a:off x="838200" y="4422863"/>
            <a:ext cx="1022358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 err="1"/>
              <a:t>Tekanan</a:t>
            </a:r>
            <a:r>
              <a:rPr lang="en-US" sz="1800" dirty="0"/>
              <a:t> vena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diukur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mudah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memasukkan</a:t>
            </a:r>
            <a:r>
              <a:rPr lang="en-US" sz="1800" dirty="0"/>
              <a:t> </a:t>
            </a:r>
            <a:r>
              <a:rPr lang="en-US" sz="1800" dirty="0" err="1"/>
              <a:t>jarum</a:t>
            </a:r>
            <a:r>
              <a:rPr lang="en-US" sz="1800" dirty="0"/>
              <a:t> </a:t>
            </a:r>
            <a:r>
              <a:rPr lang="en-US" sz="1800" dirty="0" err="1"/>
              <a:t>langsung</a:t>
            </a:r>
            <a:r>
              <a:rPr lang="en-US" sz="1800" dirty="0"/>
              <a:t> </a:t>
            </a:r>
            <a:r>
              <a:rPr lang="en-US" sz="1800" dirty="0" err="1"/>
              <a:t>ke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vena dan </a:t>
            </a:r>
            <a:r>
              <a:rPr lang="en-US" sz="1800" dirty="0" err="1"/>
              <a:t>menghubungkannya</a:t>
            </a:r>
            <a:r>
              <a:rPr lang="en-US" sz="1800" dirty="0"/>
              <a:t> </a:t>
            </a:r>
            <a:r>
              <a:rPr lang="en-US" sz="1800" dirty="0" err="1"/>
              <a:t>ke</a:t>
            </a:r>
            <a:r>
              <a:rPr lang="en-US" sz="1800" dirty="0"/>
              <a:t> </a:t>
            </a:r>
            <a:r>
              <a:rPr lang="en-US" sz="1800" dirty="0" err="1"/>
              <a:t>perekam</a:t>
            </a:r>
            <a:r>
              <a:rPr lang="en-US" sz="1800" dirty="0"/>
              <a:t> </a:t>
            </a:r>
            <a:r>
              <a:rPr lang="en-US" sz="1800" dirty="0" err="1"/>
              <a:t>tekanan</a:t>
            </a:r>
            <a:r>
              <a:rPr lang="en-US" sz="1800" dirty="0"/>
              <a:t>. Satu-</a:t>
            </a:r>
            <a:r>
              <a:rPr lang="en-US" sz="1800" dirty="0" err="1"/>
              <a:t>satunya</a:t>
            </a:r>
            <a:r>
              <a:rPr lang="en-US" sz="1800" dirty="0"/>
              <a:t> </a:t>
            </a:r>
            <a:r>
              <a:rPr lang="en-US" sz="1800" dirty="0" err="1"/>
              <a:t>cara</a:t>
            </a:r>
            <a:r>
              <a:rPr lang="en-US" sz="1800" dirty="0"/>
              <a:t> agar </a:t>
            </a:r>
            <a:r>
              <a:rPr lang="en-US" sz="1800" dirty="0" err="1"/>
              <a:t>tekanan</a:t>
            </a:r>
            <a:r>
              <a:rPr lang="en-US" sz="1800" dirty="0"/>
              <a:t> atrium </a:t>
            </a:r>
            <a:r>
              <a:rPr lang="en-US" sz="1800" dirty="0" err="1"/>
              <a:t>kanan</a:t>
            </a:r>
            <a:r>
              <a:rPr lang="en-US" sz="1800" dirty="0"/>
              <a:t>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diukur</a:t>
            </a:r>
            <a:r>
              <a:rPr lang="en-US" sz="1800" dirty="0"/>
              <a:t> </a:t>
            </a:r>
            <a:r>
              <a:rPr lang="en-US" sz="1800" dirty="0" err="1"/>
              <a:t>secara</a:t>
            </a:r>
            <a:r>
              <a:rPr lang="en-US" sz="1800" dirty="0"/>
              <a:t> </a:t>
            </a:r>
            <a:r>
              <a:rPr lang="en-US" sz="1800" dirty="0" err="1"/>
              <a:t>akurat</a:t>
            </a:r>
            <a:r>
              <a:rPr lang="en-US" sz="1800" dirty="0"/>
              <a:t> </a:t>
            </a:r>
            <a:r>
              <a:rPr lang="en-US" sz="1800" dirty="0" err="1"/>
              <a:t>adalah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memasukkan</a:t>
            </a:r>
            <a:r>
              <a:rPr lang="en-US" sz="1800" dirty="0"/>
              <a:t> </a:t>
            </a:r>
            <a:r>
              <a:rPr lang="en-US" sz="1800" dirty="0" err="1"/>
              <a:t>kateter</a:t>
            </a:r>
            <a:r>
              <a:rPr lang="en-US" sz="1800" dirty="0"/>
              <a:t> </a:t>
            </a:r>
            <a:r>
              <a:rPr lang="en-US" sz="1800" dirty="0" err="1"/>
              <a:t>melalui</a:t>
            </a:r>
            <a:r>
              <a:rPr lang="en-US" sz="1800" dirty="0"/>
              <a:t> vena </a:t>
            </a:r>
            <a:r>
              <a:rPr lang="en-US" sz="1800" dirty="0" err="1"/>
              <a:t>perifer</a:t>
            </a:r>
            <a:r>
              <a:rPr lang="en-US" sz="1800" dirty="0"/>
              <a:t> dan </a:t>
            </a:r>
            <a:r>
              <a:rPr lang="en-US" sz="1800" dirty="0" err="1"/>
              <a:t>ke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atrium </a:t>
            </a:r>
            <a:r>
              <a:rPr lang="en-US" sz="1800" dirty="0" err="1"/>
              <a:t>kanan</a:t>
            </a:r>
            <a:r>
              <a:rPr lang="en-US" sz="1800" dirty="0"/>
              <a:t>. </a:t>
            </a:r>
            <a:r>
              <a:rPr lang="en-US" sz="1800" dirty="0" err="1"/>
              <a:t>Tekanan</a:t>
            </a:r>
            <a:r>
              <a:rPr lang="en-US" sz="1800" dirty="0"/>
              <a:t> yang </a:t>
            </a:r>
            <a:r>
              <a:rPr lang="en-US" sz="1800" dirty="0" err="1"/>
              <a:t>diukur</a:t>
            </a:r>
            <a:r>
              <a:rPr lang="en-US" sz="1800" dirty="0"/>
              <a:t> </a:t>
            </a:r>
            <a:r>
              <a:rPr lang="en-US" sz="1800" dirty="0" err="1"/>
              <a:t>melalui</a:t>
            </a:r>
            <a:r>
              <a:rPr lang="en-US" sz="1800" dirty="0"/>
              <a:t> </a:t>
            </a:r>
            <a:r>
              <a:rPr lang="en-US" sz="1800" dirty="0" err="1"/>
              <a:t>kateter</a:t>
            </a:r>
            <a:r>
              <a:rPr lang="en-US" sz="1800" dirty="0"/>
              <a:t> vena </a:t>
            </a:r>
            <a:r>
              <a:rPr lang="en-US" sz="1800" dirty="0" err="1"/>
              <a:t>sentral</a:t>
            </a:r>
            <a:r>
              <a:rPr lang="en-US" sz="1800" dirty="0"/>
              <a:t> </a:t>
            </a:r>
            <a:r>
              <a:rPr lang="en-US" sz="1800" dirty="0" err="1"/>
              <a:t>tersebut</a:t>
            </a:r>
            <a:r>
              <a:rPr lang="en-US" sz="1800" dirty="0"/>
              <a:t> </a:t>
            </a:r>
            <a:r>
              <a:rPr lang="en-US" sz="1800" dirty="0" err="1"/>
              <a:t>sering</a:t>
            </a:r>
            <a:r>
              <a:rPr lang="en-US" sz="1800" dirty="0"/>
              <a:t> </a:t>
            </a:r>
            <a:r>
              <a:rPr lang="en-US" sz="1800" dirty="0" err="1"/>
              <a:t>digunakan</a:t>
            </a:r>
            <a:r>
              <a:rPr lang="en-US" sz="1800" dirty="0"/>
              <a:t> pada </a:t>
            </a:r>
            <a:r>
              <a:rPr lang="en-US" sz="1800" dirty="0" err="1"/>
              <a:t>beberapa</a:t>
            </a:r>
            <a:r>
              <a:rPr lang="en-US" sz="1800" dirty="0"/>
              <a:t> </a:t>
            </a:r>
            <a:r>
              <a:rPr lang="en-US" sz="1800" dirty="0" err="1"/>
              <a:t>jenis</a:t>
            </a:r>
            <a:r>
              <a:rPr lang="en-US" sz="1800" dirty="0"/>
              <a:t> </a:t>
            </a:r>
            <a:r>
              <a:rPr lang="en-US" sz="1800" dirty="0" err="1"/>
              <a:t>pasien</a:t>
            </a:r>
            <a:r>
              <a:rPr lang="en-US" sz="1800" dirty="0"/>
              <a:t> </a:t>
            </a:r>
            <a:r>
              <a:rPr lang="en-US" sz="1800" dirty="0" err="1"/>
              <a:t>jantung</a:t>
            </a:r>
            <a:r>
              <a:rPr lang="en-US" sz="1800" dirty="0"/>
              <a:t> yang </a:t>
            </a:r>
            <a:r>
              <a:rPr lang="en-US" sz="1800" dirty="0" err="1"/>
              <a:t>dirawat</a:t>
            </a:r>
            <a:r>
              <a:rPr lang="en-US" sz="1800" dirty="0"/>
              <a:t> di </a:t>
            </a:r>
            <a:r>
              <a:rPr lang="en-US" sz="1800" dirty="0" err="1"/>
              <a:t>rumah</a:t>
            </a:r>
            <a:r>
              <a:rPr lang="en-US" sz="1800" dirty="0"/>
              <a:t> </a:t>
            </a:r>
            <a:r>
              <a:rPr lang="en-US" sz="1800" dirty="0" err="1"/>
              <a:t>sakit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memberikan</a:t>
            </a:r>
            <a:r>
              <a:rPr lang="en-US" sz="1800" dirty="0"/>
              <a:t> </a:t>
            </a:r>
            <a:r>
              <a:rPr lang="en-US" sz="1800" dirty="0" err="1"/>
              <a:t>penilaian</a:t>
            </a:r>
            <a:r>
              <a:rPr lang="en-US" sz="1800" dirty="0"/>
              <a:t> </a:t>
            </a:r>
            <a:r>
              <a:rPr lang="en-US" sz="1800" dirty="0" err="1"/>
              <a:t>konstan</a:t>
            </a:r>
            <a:r>
              <a:rPr lang="en-US" sz="1800" dirty="0"/>
              <a:t> </a:t>
            </a:r>
            <a:r>
              <a:rPr lang="en-US" sz="1800" dirty="0" err="1"/>
              <a:t>terhadap</a:t>
            </a:r>
            <a:r>
              <a:rPr lang="en-US" sz="1800" dirty="0"/>
              <a:t> </a:t>
            </a:r>
            <a:r>
              <a:rPr lang="en-US" sz="1800" dirty="0" err="1"/>
              <a:t>kemampuan</a:t>
            </a:r>
            <a:r>
              <a:rPr lang="en-US" sz="1800" dirty="0"/>
              <a:t> </a:t>
            </a:r>
            <a:r>
              <a:rPr lang="en-US" sz="1800" dirty="0" err="1"/>
              <a:t>jantung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memompa</a:t>
            </a:r>
            <a:r>
              <a:rPr lang="en-US" sz="1800" dirty="0"/>
              <a:t>.</a:t>
            </a:r>
            <a:endParaRPr lang="en-ID" sz="1800" dirty="0"/>
          </a:p>
        </p:txBody>
      </p:sp>
    </p:spTree>
    <p:extLst>
      <p:ext uri="{BB962C8B-B14F-4D97-AF65-F5344CB8AC3E}">
        <p14:creationId xmlns:p14="http://schemas.microsoft.com/office/powerpoint/2010/main" val="19329749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B45F9-01B0-F358-2D2E-B9BCFBA6C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0D5C9-5564-72F8-8EF2-52812C0A2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661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dirty="0"/>
              <a:t>Level </a:t>
            </a:r>
            <a:r>
              <a:rPr lang="en-US" sz="4400" b="1" dirty="0" err="1"/>
              <a:t>Referensi</a:t>
            </a:r>
            <a:r>
              <a:rPr lang="en-US" sz="4400" b="1" dirty="0"/>
              <a:t> </a:t>
            </a:r>
            <a:r>
              <a:rPr lang="en-US" sz="4400" b="1" dirty="0" err="1"/>
              <a:t>Tekanan</a:t>
            </a:r>
            <a:r>
              <a:rPr lang="en-US" sz="4400" b="1" dirty="0"/>
              <a:t> </a:t>
            </a:r>
            <a:r>
              <a:rPr lang="en-US" sz="4400" b="1" dirty="0" err="1"/>
              <a:t>untuk</a:t>
            </a:r>
            <a:r>
              <a:rPr lang="en-US" sz="4400" b="1" dirty="0"/>
              <a:t> </a:t>
            </a:r>
            <a:r>
              <a:rPr lang="en-US" sz="4400" b="1" dirty="0" err="1"/>
              <a:t>Mengukur</a:t>
            </a:r>
            <a:r>
              <a:rPr lang="en-US" sz="4400" b="1" dirty="0"/>
              <a:t> </a:t>
            </a:r>
            <a:r>
              <a:rPr lang="en-US" sz="4400" b="1" dirty="0" err="1"/>
              <a:t>Tekanan</a:t>
            </a:r>
            <a:r>
              <a:rPr lang="en-US" sz="4400" b="1" dirty="0"/>
              <a:t> Vena dan </a:t>
            </a:r>
            <a:r>
              <a:rPr lang="en-US" sz="4400" b="1" dirty="0" err="1"/>
              <a:t>Tekanan</a:t>
            </a:r>
            <a:r>
              <a:rPr lang="en-US" sz="4400" b="1" dirty="0"/>
              <a:t> </a:t>
            </a:r>
            <a:r>
              <a:rPr lang="en-US" sz="4400" b="1" dirty="0" err="1"/>
              <a:t>Sirkulasi</a:t>
            </a:r>
            <a:r>
              <a:rPr lang="en-US" sz="4400" b="1" dirty="0"/>
              <a:t> </a:t>
            </a:r>
            <a:r>
              <a:rPr lang="en-US" sz="4400" b="1" dirty="0" err="1"/>
              <a:t>Lainnya</a:t>
            </a:r>
            <a:endParaRPr lang="en-US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95B37-661F-DA38-A82B-81430BFF5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8224"/>
            <a:ext cx="10515600" cy="44142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err="1"/>
              <a:t>Meskipun</a:t>
            </a:r>
            <a:r>
              <a:rPr lang="en-US" sz="1800" dirty="0"/>
              <a:t> </a:t>
            </a:r>
            <a:r>
              <a:rPr lang="en-US" sz="1800" dirty="0" err="1"/>
              <a:t>kita</a:t>
            </a:r>
            <a:r>
              <a:rPr lang="en-US" sz="1800" dirty="0"/>
              <a:t> </a:t>
            </a:r>
            <a:r>
              <a:rPr lang="en-US" sz="1800" dirty="0" err="1"/>
              <a:t>telah</a:t>
            </a:r>
            <a:r>
              <a:rPr lang="en-US" sz="1800" dirty="0"/>
              <a:t> </a:t>
            </a:r>
            <a:r>
              <a:rPr lang="en-US" sz="1800" dirty="0" err="1"/>
              <a:t>berbicara</a:t>
            </a:r>
            <a:r>
              <a:rPr lang="en-US" sz="1800" dirty="0"/>
              <a:t> </a:t>
            </a:r>
            <a:r>
              <a:rPr lang="en-US" sz="1800" dirty="0" err="1"/>
              <a:t>tentang</a:t>
            </a:r>
            <a:r>
              <a:rPr lang="en-US" sz="1800" dirty="0"/>
              <a:t> </a:t>
            </a:r>
            <a:r>
              <a:rPr lang="en-US" sz="1800" dirty="0" err="1"/>
              <a:t>tekanan</a:t>
            </a:r>
            <a:r>
              <a:rPr lang="en-US" sz="1800" dirty="0"/>
              <a:t> atrium </a:t>
            </a:r>
            <a:r>
              <a:rPr lang="en-US" sz="1800" dirty="0" err="1"/>
              <a:t>kanan</a:t>
            </a:r>
            <a:r>
              <a:rPr lang="en-US" sz="1800" dirty="0"/>
              <a:t> </a:t>
            </a:r>
            <a:r>
              <a:rPr lang="en-US" sz="1800" dirty="0" err="1"/>
              <a:t>sebesar</a:t>
            </a:r>
            <a:r>
              <a:rPr lang="en-US" sz="1800" dirty="0"/>
              <a:t> 0 mm Hg dan </a:t>
            </a:r>
            <a:r>
              <a:rPr lang="en-US" sz="1800" dirty="0" err="1"/>
              <a:t>tekanan</a:t>
            </a:r>
            <a:r>
              <a:rPr lang="en-US" sz="1800" dirty="0"/>
              <a:t> </a:t>
            </a:r>
            <a:r>
              <a:rPr lang="en-US" sz="1800" dirty="0" err="1"/>
              <a:t>arteri</a:t>
            </a:r>
            <a:r>
              <a:rPr lang="en-US" sz="1800" dirty="0"/>
              <a:t> </a:t>
            </a:r>
            <a:r>
              <a:rPr lang="en-US" sz="1800" dirty="0" err="1"/>
              <a:t>sebesar</a:t>
            </a:r>
            <a:r>
              <a:rPr lang="en-US" sz="1800" dirty="0"/>
              <a:t> 100 mm Hg, </a:t>
            </a:r>
            <a:r>
              <a:rPr lang="en-US" sz="1800" dirty="0" err="1"/>
              <a:t>kita</a:t>
            </a:r>
            <a:r>
              <a:rPr lang="en-US" sz="1800" dirty="0"/>
              <a:t> </a:t>
            </a:r>
            <a:r>
              <a:rPr lang="en-US" sz="1800" dirty="0" err="1"/>
              <a:t>belum</a:t>
            </a:r>
            <a:r>
              <a:rPr lang="en-US" sz="1800" dirty="0"/>
              <a:t> </a:t>
            </a:r>
            <a:r>
              <a:rPr lang="en-US" sz="1800" dirty="0" err="1"/>
              <a:t>menyebutkan</a:t>
            </a:r>
            <a:r>
              <a:rPr lang="en-US" sz="1800" dirty="0"/>
              <a:t> level </a:t>
            </a:r>
            <a:r>
              <a:rPr lang="en-US" sz="1800" dirty="0" err="1"/>
              <a:t>gravitasi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sistem</a:t>
            </a:r>
            <a:r>
              <a:rPr lang="en-US" sz="1800" dirty="0"/>
              <a:t> </a:t>
            </a:r>
            <a:r>
              <a:rPr lang="en-US" sz="1800" dirty="0" err="1"/>
              <a:t>sirkulasi</a:t>
            </a:r>
            <a:r>
              <a:rPr lang="en-US" sz="1800" dirty="0"/>
              <a:t> yang </a:t>
            </a:r>
            <a:r>
              <a:rPr lang="en-US" sz="1800" dirty="0" err="1"/>
              <a:t>menjadi</a:t>
            </a:r>
            <a:r>
              <a:rPr lang="en-US" sz="1800" dirty="0"/>
              <a:t> </a:t>
            </a:r>
            <a:r>
              <a:rPr lang="en-US" sz="1800" dirty="0" err="1"/>
              <a:t>acuan</a:t>
            </a:r>
            <a:r>
              <a:rPr lang="en-US" sz="1800" dirty="0"/>
              <a:t> </a:t>
            </a:r>
            <a:r>
              <a:rPr lang="en-US" sz="1800" dirty="0" err="1"/>
              <a:t>tekanan</a:t>
            </a:r>
            <a:r>
              <a:rPr lang="en-US" sz="1800" dirty="0"/>
              <a:t> </a:t>
            </a:r>
            <a:r>
              <a:rPr lang="en-US" sz="1800" dirty="0" err="1"/>
              <a:t>ini</a:t>
            </a:r>
            <a:r>
              <a:rPr lang="en-US" sz="1800" dirty="0"/>
              <a:t>. Ada </a:t>
            </a:r>
            <a:r>
              <a:rPr lang="en-US" sz="1800" dirty="0" err="1"/>
              <a:t>satu</a:t>
            </a:r>
            <a:r>
              <a:rPr lang="en-US" sz="1800" dirty="0"/>
              <a:t> </a:t>
            </a:r>
            <a:r>
              <a:rPr lang="en-US" sz="1800" dirty="0" err="1"/>
              <a:t>titik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sistem</a:t>
            </a:r>
            <a:r>
              <a:rPr lang="en-US" sz="1800" dirty="0"/>
              <a:t> </a:t>
            </a:r>
            <a:r>
              <a:rPr lang="en-US" sz="1800" dirty="0" err="1"/>
              <a:t>sirkulasi</a:t>
            </a:r>
            <a:r>
              <a:rPr lang="en-US" sz="1800" dirty="0"/>
              <a:t> di mana </a:t>
            </a:r>
            <a:r>
              <a:rPr lang="en-US" sz="1800" dirty="0" err="1"/>
              <a:t>faktor</a:t>
            </a:r>
            <a:r>
              <a:rPr lang="en-US" sz="1800" dirty="0"/>
              <a:t> </a:t>
            </a:r>
            <a:r>
              <a:rPr lang="en-US" sz="1800" dirty="0" err="1"/>
              <a:t>tekanan</a:t>
            </a:r>
            <a:r>
              <a:rPr lang="en-US" sz="1800" dirty="0"/>
              <a:t> </a:t>
            </a:r>
            <a:r>
              <a:rPr lang="en-US" sz="1800" dirty="0" err="1"/>
              <a:t>gravitasi</a:t>
            </a:r>
            <a:r>
              <a:rPr lang="en-US" sz="1800" dirty="0"/>
              <a:t> yang </a:t>
            </a:r>
            <a:r>
              <a:rPr lang="en-US" sz="1800" dirty="0" err="1"/>
              <a:t>disebabkan</a:t>
            </a:r>
            <a:r>
              <a:rPr lang="en-US" sz="1800" dirty="0"/>
              <a:t> oleh </a:t>
            </a:r>
            <a:r>
              <a:rPr lang="en-US" sz="1800" dirty="0" err="1"/>
              <a:t>perubahan</a:t>
            </a:r>
            <a:r>
              <a:rPr lang="en-US" sz="1800" dirty="0"/>
              <a:t> </a:t>
            </a:r>
            <a:r>
              <a:rPr lang="en-US" sz="1800" dirty="0" err="1"/>
              <a:t>posisi</a:t>
            </a:r>
            <a:r>
              <a:rPr lang="en-US" sz="1800" dirty="0"/>
              <a:t> </a:t>
            </a:r>
            <a:r>
              <a:rPr lang="en-US" sz="1800" dirty="0" err="1"/>
              <a:t>tubuh</a:t>
            </a:r>
            <a:r>
              <a:rPr lang="en-US" sz="1800" dirty="0"/>
              <a:t> orang yang </a:t>
            </a:r>
            <a:r>
              <a:rPr lang="en-US" sz="1800" dirty="0" err="1"/>
              <a:t>sehat</a:t>
            </a:r>
            <a:r>
              <a:rPr lang="en-US" sz="1800" dirty="0"/>
              <a:t> </a:t>
            </a:r>
            <a:r>
              <a:rPr lang="en-US" sz="1800" dirty="0" err="1"/>
              <a:t>biasanya</a:t>
            </a:r>
            <a:r>
              <a:rPr lang="en-US" sz="1800" dirty="0"/>
              <a:t> </a:t>
            </a: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memengaruhi</a:t>
            </a:r>
            <a:r>
              <a:rPr lang="en-US" sz="1800" dirty="0"/>
              <a:t> </a:t>
            </a:r>
            <a:r>
              <a:rPr lang="en-US" sz="1800" dirty="0" err="1"/>
              <a:t>pengukuran</a:t>
            </a:r>
            <a:r>
              <a:rPr lang="en-US" sz="1800" dirty="0"/>
              <a:t> </a:t>
            </a:r>
            <a:r>
              <a:rPr lang="en-US" sz="1800" dirty="0" err="1"/>
              <a:t>tekanan</a:t>
            </a:r>
            <a:r>
              <a:rPr lang="en-US" sz="1800" dirty="0"/>
              <a:t> </a:t>
            </a:r>
            <a:r>
              <a:rPr lang="en-US" sz="1800" dirty="0" err="1"/>
              <a:t>lebih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1-2 mm Hg. </a:t>
            </a:r>
            <a:r>
              <a:rPr lang="en-US" sz="1800" dirty="0" err="1"/>
              <a:t>Ini</a:t>
            </a:r>
            <a:r>
              <a:rPr lang="en-US" sz="1800" dirty="0"/>
              <a:t> </a:t>
            </a:r>
            <a:r>
              <a:rPr lang="en-US" sz="1800" dirty="0" err="1"/>
              <a:t>berada</a:t>
            </a:r>
            <a:r>
              <a:rPr lang="en-US" sz="1800" dirty="0"/>
              <a:t> pada </a:t>
            </a:r>
            <a:r>
              <a:rPr lang="en-US" sz="1800" dirty="0" err="1"/>
              <a:t>atau</a:t>
            </a:r>
            <a:r>
              <a:rPr lang="en-US" sz="1800" dirty="0"/>
              <a:t> di </a:t>
            </a:r>
            <a:r>
              <a:rPr lang="en-US" sz="1800" dirty="0" err="1"/>
              <a:t>dekat</a:t>
            </a:r>
            <a:r>
              <a:rPr lang="en-US" sz="1800" dirty="0"/>
              <a:t> level </a:t>
            </a:r>
            <a:r>
              <a:rPr lang="en-US" sz="1800" dirty="0" err="1"/>
              <a:t>katup</a:t>
            </a:r>
            <a:r>
              <a:rPr lang="en-US" sz="1800" dirty="0"/>
              <a:t> </a:t>
            </a:r>
            <a:r>
              <a:rPr lang="en-US" sz="1800" dirty="0" err="1"/>
              <a:t>trikuspid</a:t>
            </a:r>
            <a:r>
              <a:rPr lang="en-US" sz="1800" dirty="0"/>
              <a:t>, </a:t>
            </a:r>
            <a:r>
              <a:rPr lang="en-US" sz="1800" dirty="0" err="1"/>
              <a:t>seperti</a:t>
            </a:r>
            <a:r>
              <a:rPr lang="en-US" sz="1800" dirty="0"/>
              <a:t> yang </a:t>
            </a:r>
            <a:r>
              <a:rPr lang="en-US" sz="1800" dirty="0" err="1"/>
              <a:t>ditunjukkan</a:t>
            </a:r>
            <a:r>
              <a:rPr lang="en-US" sz="1800" dirty="0"/>
              <a:t> oleh </a:t>
            </a:r>
            <a:r>
              <a:rPr lang="en-US" sz="1800" dirty="0" err="1"/>
              <a:t>sumbu</a:t>
            </a:r>
            <a:r>
              <a:rPr lang="en-US" sz="1800" dirty="0"/>
              <a:t> </a:t>
            </a:r>
            <a:r>
              <a:rPr lang="en-US" sz="1800" dirty="0" err="1"/>
              <a:t>bersilangan</a:t>
            </a:r>
            <a:r>
              <a:rPr lang="en-US" sz="1800" dirty="0"/>
              <a:t> pada </a:t>
            </a:r>
            <a:r>
              <a:rPr lang="en-US" sz="1800" b="1" dirty="0"/>
              <a:t>Gambar 15-12</a:t>
            </a:r>
            <a:r>
              <a:rPr lang="en-US" sz="1800" dirty="0"/>
              <a:t>. Oleh </a:t>
            </a:r>
            <a:r>
              <a:rPr lang="en-US" sz="1800" dirty="0" err="1"/>
              <a:t>karena</a:t>
            </a:r>
            <a:r>
              <a:rPr lang="en-US" sz="1800" dirty="0"/>
              <a:t> </a:t>
            </a:r>
            <a:r>
              <a:rPr lang="en-US" sz="1800" dirty="0" err="1"/>
              <a:t>itu</a:t>
            </a:r>
            <a:r>
              <a:rPr lang="en-US" sz="1800" dirty="0"/>
              <a:t>, </a:t>
            </a:r>
            <a:r>
              <a:rPr lang="en-US" sz="1800" dirty="0" err="1"/>
              <a:t>semua</a:t>
            </a:r>
            <a:r>
              <a:rPr lang="en-US" sz="1800" dirty="0"/>
              <a:t> </a:t>
            </a:r>
            <a:r>
              <a:rPr lang="en-US" sz="1800" dirty="0" err="1"/>
              <a:t>pengukuran</a:t>
            </a:r>
            <a:r>
              <a:rPr lang="en-US" sz="1800" dirty="0"/>
              <a:t> </a:t>
            </a:r>
            <a:r>
              <a:rPr lang="en-US" sz="1800" dirty="0" err="1"/>
              <a:t>tekanan</a:t>
            </a:r>
            <a:r>
              <a:rPr lang="en-US" sz="1800" dirty="0"/>
              <a:t> </a:t>
            </a:r>
            <a:r>
              <a:rPr lang="en-US" sz="1800" dirty="0" err="1"/>
              <a:t>sirkulasi</a:t>
            </a:r>
            <a:r>
              <a:rPr lang="en-US" sz="1800" dirty="0"/>
              <a:t> yang </a:t>
            </a:r>
            <a:r>
              <a:rPr lang="en-US" sz="1800" dirty="0" err="1"/>
              <a:t>dibahas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teks</a:t>
            </a:r>
            <a:r>
              <a:rPr lang="en-US" sz="1800" dirty="0"/>
              <a:t> </a:t>
            </a:r>
            <a:r>
              <a:rPr lang="en-US" sz="1800" dirty="0" err="1"/>
              <a:t>ini</a:t>
            </a:r>
            <a:r>
              <a:rPr lang="en-US" sz="1800" dirty="0"/>
              <a:t> </a:t>
            </a:r>
            <a:r>
              <a:rPr lang="en-US" sz="1800" dirty="0" err="1"/>
              <a:t>dirujuk</a:t>
            </a:r>
            <a:r>
              <a:rPr lang="en-US" sz="1800" dirty="0"/>
              <a:t> </a:t>
            </a:r>
            <a:r>
              <a:rPr lang="en-US" sz="1800" dirty="0" err="1"/>
              <a:t>ke</a:t>
            </a:r>
            <a:r>
              <a:rPr lang="en-US" sz="1800" dirty="0"/>
              <a:t> level </a:t>
            </a:r>
            <a:r>
              <a:rPr lang="en-US" sz="1800" dirty="0" err="1"/>
              <a:t>ini</a:t>
            </a:r>
            <a:r>
              <a:rPr lang="en-US" sz="1800" dirty="0"/>
              <a:t>, yang </a:t>
            </a:r>
            <a:r>
              <a:rPr lang="en-US" sz="1800" dirty="0" err="1"/>
              <a:t>disebut</a:t>
            </a:r>
            <a:r>
              <a:rPr lang="en-US" sz="1800" dirty="0"/>
              <a:t> level </a:t>
            </a:r>
            <a:r>
              <a:rPr lang="en-US" sz="1800" dirty="0" err="1"/>
              <a:t>referensi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pengukuran</a:t>
            </a:r>
            <a:r>
              <a:rPr lang="en-US" sz="1800" dirty="0"/>
              <a:t> </a:t>
            </a:r>
            <a:r>
              <a:rPr lang="en-US" sz="1800" dirty="0" err="1"/>
              <a:t>tekanan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 err="1"/>
              <a:t>Alasan</a:t>
            </a:r>
            <a:r>
              <a:rPr lang="en-US" sz="1800" dirty="0"/>
              <a:t> </a:t>
            </a:r>
            <a:r>
              <a:rPr lang="en-US" sz="1800" dirty="0" err="1"/>
              <a:t>kurangnya</a:t>
            </a:r>
            <a:r>
              <a:rPr lang="en-US" sz="1800" dirty="0"/>
              <a:t> </a:t>
            </a:r>
            <a:r>
              <a:rPr lang="en-US" sz="1800" dirty="0" err="1"/>
              <a:t>efek</a:t>
            </a:r>
            <a:r>
              <a:rPr lang="en-US" sz="1800" dirty="0"/>
              <a:t> </a:t>
            </a:r>
            <a:r>
              <a:rPr lang="en-US" sz="1800" dirty="0" err="1"/>
              <a:t>gravitasi</a:t>
            </a:r>
            <a:r>
              <a:rPr lang="en-US" sz="1800" dirty="0"/>
              <a:t> pada </a:t>
            </a:r>
            <a:r>
              <a:rPr lang="en-US" sz="1800" dirty="0" err="1"/>
              <a:t>katup</a:t>
            </a:r>
            <a:r>
              <a:rPr lang="en-US" sz="1800" dirty="0"/>
              <a:t> </a:t>
            </a:r>
            <a:r>
              <a:rPr lang="en-US" sz="1800" dirty="0" err="1"/>
              <a:t>trikuspid</a:t>
            </a:r>
            <a:r>
              <a:rPr lang="en-US" sz="1800" dirty="0"/>
              <a:t> </a:t>
            </a:r>
            <a:r>
              <a:rPr lang="en-US" sz="1800" dirty="0" err="1"/>
              <a:t>adalah</a:t>
            </a:r>
            <a:r>
              <a:rPr lang="en-US" sz="1800" dirty="0"/>
              <a:t> </a:t>
            </a:r>
            <a:r>
              <a:rPr lang="en-US" sz="1800" dirty="0" err="1"/>
              <a:t>karena</a:t>
            </a:r>
            <a:r>
              <a:rPr lang="en-US" sz="1800" dirty="0"/>
              <a:t> </a:t>
            </a:r>
            <a:r>
              <a:rPr lang="en-US" sz="1800" dirty="0" err="1"/>
              <a:t>jantung</a:t>
            </a:r>
            <a:r>
              <a:rPr lang="en-US" sz="1800" dirty="0"/>
              <a:t> </a:t>
            </a:r>
            <a:r>
              <a:rPr lang="en-US" sz="1800" dirty="0" err="1"/>
              <a:t>secara</a:t>
            </a:r>
            <a:r>
              <a:rPr lang="en-US" sz="1800" dirty="0"/>
              <a:t> </a:t>
            </a:r>
            <a:r>
              <a:rPr lang="en-US" sz="1800" dirty="0" err="1"/>
              <a:t>otomatis</a:t>
            </a:r>
            <a:r>
              <a:rPr lang="en-US" sz="1800" dirty="0"/>
              <a:t> </a:t>
            </a:r>
            <a:r>
              <a:rPr lang="en-US" sz="1800" dirty="0" err="1"/>
              <a:t>mencegah</a:t>
            </a:r>
            <a:r>
              <a:rPr lang="en-US" sz="1800" dirty="0"/>
              <a:t> </a:t>
            </a:r>
            <a:r>
              <a:rPr lang="en-US" sz="1800" dirty="0" err="1"/>
              <a:t>perubahan</a:t>
            </a:r>
            <a:r>
              <a:rPr lang="en-US" sz="1800" dirty="0"/>
              <a:t> </a:t>
            </a:r>
            <a:r>
              <a:rPr lang="en-US" sz="1800" dirty="0" err="1"/>
              <a:t>gravitasi</a:t>
            </a:r>
            <a:r>
              <a:rPr lang="en-US" sz="1800" dirty="0"/>
              <a:t> yang </a:t>
            </a:r>
            <a:r>
              <a:rPr lang="en-US" sz="1800" dirty="0" err="1"/>
              <a:t>signifikan</a:t>
            </a:r>
            <a:r>
              <a:rPr lang="en-US" sz="1800" dirty="0"/>
              <a:t> pada </a:t>
            </a:r>
            <a:r>
              <a:rPr lang="en-US" sz="1800" dirty="0" err="1"/>
              <a:t>tekanan</a:t>
            </a:r>
            <a:r>
              <a:rPr lang="en-US" sz="1800" dirty="0"/>
              <a:t> pada </a:t>
            </a:r>
            <a:r>
              <a:rPr lang="en-US" sz="1800" dirty="0" err="1"/>
              <a:t>titik</a:t>
            </a:r>
            <a:r>
              <a:rPr lang="en-US" sz="1800" dirty="0"/>
              <a:t> </a:t>
            </a:r>
            <a:r>
              <a:rPr lang="en-US" sz="1800" dirty="0" err="1"/>
              <a:t>ini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cara</a:t>
            </a:r>
            <a:r>
              <a:rPr lang="en-US" sz="1800" dirty="0"/>
              <a:t> </a:t>
            </a:r>
            <a:r>
              <a:rPr lang="en-US" sz="1800" dirty="0" err="1"/>
              <a:t>berikut</a:t>
            </a:r>
            <a:r>
              <a:rPr lang="en-US" sz="1800" dirty="0"/>
              <a:t>. Jika </a:t>
            </a:r>
            <a:r>
              <a:rPr lang="en-US" sz="1800" dirty="0" err="1"/>
              <a:t>tekanan</a:t>
            </a:r>
            <a:r>
              <a:rPr lang="en-US" sz="1800" dirty="0"/>
              <a:t> pada </a:t>
            </a:r>
            <a:r>
              <a:rPr lang="en-US" sz="1800" dirty="0" err="1"/>
              <a:t>katup</a:t>
            </a:r>
            <a:r>
              <a:rPr lang="en-US" sz="1800" dirty="0"/>
              <a:t> </a:t>
            </a:r>
            <a:r>
              <a:rPr lang="en-US" sz="1800" dirty="0" err="1"/>
              <a:t>trikuspid</a:t>
            </a:r>
            <a:r>
              <a:rPr lang="en-US" sz="1800" dirty="0"/>
              <a:t> </a:t>
            </a:r>
            <a:r>
              <a:rPr lang="en-US" sz="1800" dirty="0" err="1"/>
              <a:t>sedikit</a:t>
            </a:r>
            <a:r>
              <a:rPr lang="en-US" sz="1800" dirty="0"/>
              <a:t> </a:t>
            </a:r>
            <a:r>
              <a:rPr lang="en-US" sz="1800" dirty="0" err="1"/>
              <a:t>meningkat</a:t>
            </a:r>
            <a:r>
              <a:rPr lang="en-US" sz="1800" dirty="0"/>
              <a:t> di </a:t>
            </a:r>
            <a:r>
              <a:rPr lang="en-US" sz="1800" dirty="0" err="1"/>
              <a:t>atas</a:t>
            </a:r>
            <a:r>
              <a:rPr lang="en-US" sz="1800" dirty="0"/>
              <a:t> normal, </a:t>
            </a:r>
            <a:r>
              <a:rPr lang="en-US" sz="1800" dirty="0" err="1"/>
              <a:t>ventrikel</a:t>
            </a:r>
            <a:r>
              <a:rPr lang="en-US" sz="1800" dirty="0"/>
              <a:t> </a:t>
            </a:r>
            <a:r>
              <a:rPr lang="en-US" sz="1800" dirty="0" err="1"/>
              <a:t>kanan</a:t>
            </a:r>
            <a:r>
              <a:rPr lang="en-US" sz="1800" dirty="0"/>
              <a:t> </a:t>
            </a:r>
            <a:r>
              <a:rPr lang="en-US" sz="1800" dirty="0" err="1"/>
              <a:t>terisi</a:t>
            </a:r>
            <a:r>
              <a:rPr lang="en-US" sz="1800" dirty="0"/>
              <a:t> </a:t>
            </a:r>
            <a:r>
              <a:rPr lang="en-US" sz="1800" dirty="0" err="1"/>
              <a:t>lebih</a:t>
            </a:r>
            <a:r>
              <a:rPr lang="en-US" sz="1800" dirty="0"/>
              <a:t> </a:t>
            </a:r>
            <a:r>
              <a:rPr lang="en-US" sz="1800" dirty="0" err="1"/>
              <a:t>banyak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biasanya</a:t>
            </a:r>
            <a:r>
              <a:rPr lang="en-US" sz="1800" dirty="0"/>
              <a:t>, </a:t>
            </a:r>
            <a:r>
              <a:rPr lang="en-US" sz="1800" dirty="0" err="1"/>
              <a:t>menyebabkan</a:t>
            </a:r>
            <a:r>
              <a:rPr lang="en-US" sz="1800" dirty="0"/>
              <a:t> </a:t>
            </a:r>
            <a:r>
              <a:rPr lang="en-US" sz="1800" dirty="0" err="1"/>
              <a:t>jantung</a:t>
            </a:r>
            <a:r>
              <a:rPr lang="en-US" sz="1800" dirty="0"/>
              <a:t> </a:t>
            </a:r>
            <a:r>
              <a:rPr lang="en-US" sz="1800" dirty="0" err="1"/>
              <a:t>memompa</a:t>
            </a:r>
            <a:r>
              <a:rPr lang="en-US" sz="1800" dirty="0"/>
              <a:t> </a:t>
            </a:r>
            <a:r>
              <a:rPr lang="en-US" sz="1800" dirty="0" err="1"/>
              <a:t>darah</a:t>
            </a:r>
            <a:r>
              <a:rPr lang="en-US" sz="1800" dirty="0"/>
              <a:t> </a:t>
            </a:r>
            <a:r>
              <a:rPr lang="en-US" sz="1800" dirty="0" err="1"/>
              <a:t>lebih</a:t>
            </a:r>
            <a:r>
              <a:rPr lang="en-US" sz="1800" dirty="0"/>
              <a:t> </a:t>
            </a:r>
            <a:r>
              <a:rPr lang="en-US" sz="1800" dirty="0" err="1"/>
              <a:t>cepat</a:t>
            </a:r>
            <a:r>
              <a:rPr lang="en-US" sz="1800" dirty="0"/>
              <a:t> dan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demikian</a:t>
            </a:r>
            <a:r>
              <a:rPr lang="en-US" sz="1800" dirty="0"/>
              <a:t> </a:t>
            </a:r>
            <a:r>
              <a:rPr lang="en-US" sz="1800" dirty="0" err="1"/>
              <a:t>menurunkan</a:t>
            </a:r>
            <a:r>
              <a:rPr lang="en-US" sz="1800" dirty="0"/>
              <a:t> </a:t>
            </a:r>
            <a:r>
              <a:rPr lang="en-US" sz="1800" dirty="0" err="1"/>
              <a:t>tekanan</a:t>
            </a:r>
            <a:r>
              <a:rPr lang="en-US" sz="1800" dirty="0"/>
              <a:t> pada </a:t>
            </a:r>
            <a:r>
              <a:rPr lang="en-US" sz="1800" dirty="0" err="1"/>
              <a:t>katup</a:t>
            </a:r>
            <a:r>
              <a:rPr lang="en-US" sz="1800" dirty="0"/>
              <a:t> </a:t>
            </a:r>
            <a:r>
              <a:rPr lang="en-US" sz="1800" dirty="0" err="1"/>
              <a:t>trikuspid</a:t>
            </a:r>
            <a:r>
              <a:rPr lang="en-US" sz="1800" dirty="0"/>
              <a:t> </a:t>
            </a:r>
            <a:r>
              <a:rPr lang="en-US" sz="1800" dirty="0" err="1"/>
              <a:t>kembali</a:t>
            </a:r>
            <a:r>
              <a:rPr lang="en-US" sz="1800" dirty="0"/>
              <a:t> </a:t>
            </a:r>
            <a:r>
              <a:rPr lang="en-US" sz="1800" dirty="0" err="1"/>
              <a:t>ke</a:t>
            </a:r>
            <a:r>
              <a:rPr lang="en-US" sz="1800" dirty="0"/>
              <a:t> </a:t>
            </a:r>
            <a:r>
              <a:rPr lang="en-US" sz="1800" dirty="0" err="1"/>
              <a:t>nilai</a:t>
            </a:r>
            <a:r>
              <a:rPr lang="en-US" sz="1800" dirty="0"/>
              <a:t> rata-rata normal. </a:t>
            </a:r>
            <a:r>
              <a:rPr lang="en-US" sz="1800" dirty="0" err="1"/>
              <a:t>Sebaliknya</a:t>
            </a:r>
            <a:r>
              <a:rPr lang="en-US" sz="1800" dirty="0"/>
              <a:t>, </a:t>
            </a:r>
            <a:r>
              <a:rPr lang="en-US" sz="1800" dirty="0" err="1"/>
              <a:t>jika</a:t>
            </a:r>
            <a:r>
              <a:rPr lang="en-US" sz="1800" dirty="0"/>
              <a:t> </a:t>
            </a:r>
            <a:r>
              <a:rPr lang="en-US" sz="1800" dirty="0" err="1"/>
              <a:t>tekanan</a:t>
            </a:r>
            <a:r>
              <a:rPr lang="en-US" sz="1800" dirty="0"/>
              <a:t> </a:t>
            </a:r>
            <a:r>
              <a:rPr lang="en-US" sz="1800" dirty="0" err="1"/>
              <a:t>turun</a:t>
            </a:r>
            <a:r>
              <a:rPr lang="en-US" sz="1800" dirty="0"/>
              <a:t>, </a:t>
            </a:r>
            <a:r>
              <a:rPr lang="en-US" sz="1800" dirty="0" err="1"/>
              <a:t>ventrikel</a:t>
            </a:r>
            <a:r>
              <a:rPr lang="en-US" sz="1800" dirty="0"/>
              <a:t> </a:t>
            </a:r>
            <a:r>
              <a:rPr lang="en-US" sz="1800" dirty="0" err="1"/>
              <a:t>kanan</a:t>
            </a:r>
            <a:r>
              <a:rPr lang="en-US" sz="1800" dirty="0"/>
              <a:t> </a:t>
            </a:r>
            <a:r>
              <a:rPr lang="en-US" sz="1800" dirty="0" err="1"/>
              <a:t>gagal</a:t>
            </a:r>
            <a:r>
              <a:rPr lang="en-US" sz="1800" dirty="0"/>
              <a:t> </a:t>
            </a:r>
            <a:r>
              <a:rPr lang="en-US" sz="1800" dirty="0" err="1"/>
              <a:t>terisi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baik</a:t>
            </a:r>
            <a:r>
              <a:rPr lang="en-US" sz="1800" dirty="0"/>
              <a:t>, </a:t>
            </a:r>
            <a:r>
              <a:rPr lang="en-US" sz="1800" dirty="0" err="1"/>
              <a:t>pemompaannya</a:t>
            </a:r>
            <a:r>
              <a:rPr lang="en-US" sz="1800" dirty="0"/>
              <a:t> </a:t>
            </a:r>
            <a:r>
              <a:rPr lang="en-US" sz="1800" dirty="0" err="1"/>
              <a:t>menurun</a:t>
            </a:r>
            <a:r>
              <a:rPr lang="en-US" sz="1800" dirty="0"/>
              <a:t>, dan </a:t>
            </a:r>
            <a:r>
              <a:rPr lang="en-US" sz="1800" dirty="0" err="1"/>
              <a:t>darah</a:t>
            </a:r>
            <a:r>
              <a:rPr lang="en-US" sz="1800" dirty="0"/>
              <a:t> </a:t>
            </a:r>
            <a:r>
              <a:rPr lang="en-US" sz="1800" dirty="0" err="1"/>
              <a:t>terbendung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sistem</a:t>
            </a:r>
            <a:r>
              <a:rPr lang="en-US" sz="1800" dirty="0"/>
              <a:t> vena </a:t>
            </a:r>
            <a:r>
              <a:rPr lang="en-US" sz="1800" dirty="0" err="1"/>
              <a:t>hingga</a:t>
            </a:r>
            <a:r>
              <a:rPr lang="en-US" sz="1800" dirty="0"/>
              <a:t> </a:t>
            </a:r>
            <a:r>
              <a:rPr lang="en-US" sz="1800" dirty="0" err="1"/>
              <a:t>tekanan</a:t>
            </a:r>
            <a:r>
              <a:rPr lang="en-US" sz="1800" dirty="0"/>
              <a:t> pada </a:t>
            </a:r>
            <a:r>
              <a:rPr lang="en-US" sz="1800" dirty="0" err="1"/>
              <a:t>tingkat</a:t>
            </a:r>
            <a:r>
              <a:rPr lang="en-US" sz="1800" dirty="0"/>
              <a:t> </a:t>
            </a:r>
            <a:r>
              <a:rPr lang="en-US" sz="1800" dirty="0" err="1"/>
              <a:t>trikuspid</a:t>
            </a:r>
            <a:r>
              <a:rPr lang="en-US" sz="1800" dirty="0"/>
              <a:t> </a:t>
            </a:r>
            <a:r>
              <a:rPr lang="en-US" sz="1800" dirty="0" err="1"/>
              <a:t>kembali</a:t>
            </a:r>
            <a:r>
              <a:rPr lang="en-US" sz="1800" dirty="0"/>
              <a:t> naik </a:t>
            </a:r>
            <a:r>
              <a:rPr lang="en-US" sz="1800" dirty="0" err="1"/>
              <a:t>ke</a:t>
            </a:r>
            <a:r>
              <a:rPr lang="en-US" sz="1800" dirty="0"/>
              <a:t> </a:t>
            </a:r>
            <a:r>
              <a:rPr lang="en-US" sz="1800" dirty="0" err="1"/>
              <a:t>nilai</a:t>
            </a:r>
            <a:r>
              <a:rPr lang="en-US" sz="1800" dirty="0"/>
              <a:t> normal. </a:t>
            </a:r>
            <a:r>
              <a:rPr lang="en-US" sz="1800" dirty="0" err="1"/>
              <a:t>Dengan</a:t>
            </a:r>
            <a:r>
              <a:rPr lang="en-US" sz="1800" dirty="0"/>
              <a:t> kata lain, </a:t>
            </a:r>
            <a:r>
              <a:rPr lang="en-US" sz="1800" dirty="0" err="1"/>
              <a:t>jantung</a:t>
            </a:r>
            <a:r>
              <a:rPr lang="en-US" sz="1800" dirty="0"/>
              <a:t> </a:t>
            </a:r>
            <a:r>
              <a:rPr lang="en-US" sz="1800" dirty="0" err="1"/>
              <a:t>bertindak</a:t>
            </a:r>
            <a:r>
              <a:rPr lang="en-US" sz="1800" dirty="0"/>
              <a:t> </a:t>
            </a:r>
            <a:r>
              <a:rPr lang="en-US" sz="1800" dirty="0" err="1"/>
              <a:t>sebagai</a:t>
            </a:r>
            <a:r>
              <a:rPr lang="en-US" sz="1800" dirty="0"/>
              <a:t> </a:t>
            </a:r>
            <a:r>
              <a:rPr lang="en-US" sz="1800" dirty="0" err="1"/>
              <a:t>pengatur</a:t>
            </a:r>
            <a:r>
              <a:rPr lang="en-US" sz="1800" dirty="0"/>
              <a:t> </a:t>
            </a:r>
            <a:r>
              <a:rPr lang="en-US" sz="1800" dirty="0" err="1"/>
              <a:t>umpan</a:t>
            </a:r>
            <a:r>
              <a:rPr lang="en-US" sz="1800" dirty="0"/>
              <a:t> </a:t>
            </a:r>
            <a:r>
              <a:rPr lang="en-US" sz="1800" dirty="0" err="1"/>
              <a:t>balik</a:t>
            </a:r>
            <a:r>
              <a:rPr lang="en-US" sz="1800" dirty="0"/>
              <a:t> </a:t>
            </a:r>
            <a:r>
              <a:rPr lang="en-US" sz="1800" dirty="0" err="1"/>
              <a:t>tekanan</a:t>
            </a:r>
            <a:r>
              <a:rPr lang="en-US" sz="1800" dirty="0"/>
              <a:t> pada </a:t>
            </a:r>
            <a:r>
              <a:rPr lang="en-US" sz="1800" dirty="0" err="1"/>
              <a:t>katup</a:t>
            </a:r>
            <a:r>
              <a:rPr lang="en-US" sz="1800" dirty="0"/>
              <a:t> </a:t>
            </a:r>
            <a:r>
              <a:rPr lang="en-US" sz="1800" dirty="0" err="1"/>
              <a:t>trikuspid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/>
              <a:t>Ketika </a:t>
            </a:r>
            <a:r>
              <a:rPr lang="en-US" sz="1800" dirty="0" err="1"/>
              <a:t>seseorang</a:t>
            </a:r>
            <a:r>
              <a:rPr lang="en-US" sz="1800" dirty="0"/>
              <a:t> </a:t>
            </a:r>
            <a:r>
              <a:rPr lang="en-US" sz="1800" dirty="0" err="1"/>
              <a:t>berbaring</a:t>
            </a:r>
            <a:r>
              <a:rPr lang="en-US" sz="1800" dirty="0"/>
              <a:t> </a:t>
            </a:r>
            <a:r>
              <a:rPr lang="en-US" sz="1800" dirty="0" err="1"/>
              <a:t>telentang</a:t>
            </a:r>
            <a:r>
              <a:rPr lang="en-US" sz="1800" dirty="0"/>
              <a:t>, </a:t>
            </a:r>
            <a:r>
              <a:rPr lang="en-US" sz="1800" dirty="0" err="1"/>
              <a:t>katup</a:t>
            </a:r>
            <a:r>
              <a:rPr lang="en-US" sz="1800" dirty="0"/>
              <a:t> </a:t>
            </a:r>
            <a:r>
              <a:rPr lang="en-US" sz="1800" dirty="0" err="1"/>
              <a:t>trikuspid</a:t>
            </a:r>
            <a:r>
              <a:rPr lang="en-US" sz="1800" dirty="0"/>
              <a:t> </a:t>
            </a:r>
            <a:r>
              <a:rPr lang="en-US" sz="1800" dirty="0" err="1"/>
              <a:t>terletak</a:t>
            </a:r>
            <a:r>
              <a:rPr lang="en-US" sz="1800" dirty="0"/>
              <a:t> </a:t>
            </a:r>
            <a:r>
              <a:rPr lang="en-US" sz="1800" dirty="0" err="1"/>
              <a:t>hampir</a:t>
            </a:r>
            <a:r>
              <a:rPr lang="en-US" sz="1800" dirty="0"/>
              <a:t> </a:t>
            </a:r>
            <a:r>
              <a:rPr lang="en-US" sz="1800" dirty="0" err="1"/>
              <a:t>tepat</a:t>
            </a:r>
            <a:r>
              <a:rPr lang="en-US" sz="1800" dirty="0"/>
              <a:t> 60%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ketebalan</a:t>
            </a:r>
            <a:r>
              <a:rPr lang="en-US" sz="1800" dirty="0"/>
              <a:t> dada di </a:t>
            </a:r>
            <a:r>
              <a:rPr lang="en-US" sz="1800" dirty="0" err="1"/>
              <a:t>depan</a:t>
            </a:r>
            <a:r>
              <a:rPr lang="en-US" sz="1800" dirty="0"/>
              <a:t> </a:t>
            </a:r>
            <a:r>
              <a:rPr lang="en-US" sz="1800" dirty="0" err="1"/>
              <a:t>punggung</a:t>
            </a:r>
            <a:r>
              <a:rPr lang="en-US" sz="1800" dirty="0"/>
              <a:t>. </a:t>
            </a:r>
            <a:r>
              <a:rPr lang="en-US" sz="1800" dirty="0" err="1"/>
              <a:t>Ini</a:t>
            </a:r>
            <a:r>
              <a:rPr lang="en-US" sz="1800" dirty="0"/>
              <a:t> </a:t>
            </a:r>
            <a:r>
              <a:rPr lang="en-US" sz="1800" dirty="0" err="1"/>
              <a:t>adalah</a:t>
            </a:r>
            <a:r>
              <a:rPr lang="en-US" sz="1800" dirty="0"/>
              <a:t> </a:t>
            </a:r>
            <a:r>
              <a:rPr lang="en-US" sz="1800" dirty="0" err="1"/>
              <a:t>tingkat</a:t>
            </a:r>
            <a:r>
              <a:rPr lang="en-US" sz="1800" dirty="0"/>
              <a:t> </a:t>
            </a:r>
            <a:r>
              <a:rPr lang="en-US" sz="1800" dirty="0" err="1"/>
              <a:t>referensi</a:t>
            </a:r>
            <a:r>
              <a:rPr lang="en-US" sz="1800" dirty="0"/>
              <a:t> </a:t>
            </a:r>
            <a:r>
              <a:rPr lang="en-US" sz="1800" dirty="0" err="1"/>
              <a:t>tekanan</a:t>
            </a:r>
            <a:r>
              <a:rPr lang="en-US" sz="1800" dirty="0"/>
              <a:t> </a:t>
            </a:r>
            <a:r>
              <a:rPr lang="en-US" sz="1800" dirty="0" err="1"/>
              <a:t>nol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orang yang </a:t>
            </a:r>
            <a:r>
              <a:rPr lang="en-US" sz="1800" dirty="0" err="1"/>
              <a:t>berbaring</a:t>
            </a:r>
            <a:r>
              <a:rPr lang="en-US" sz="1800" dirty="0"/>
              <a:t>.</a:t>
            </a:r>
            <a:endParaRPr lang="en-ID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36CDAA-B051-A8A0-3D5F-C14631F405D7}"/>
              </a:ext>
            </a:extLst>
          </p:cNvPr>
          <p:cNvSpPr txBox="1"/>
          <p:nvPr/>
        </p:nvSpPr>
        <p:spPr>
          <a:xfrm>
            <a:off x="225532" y="6311900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D" dirty="0" err="1"/>
              <a:t>Sumber</a:t>
            </a:r>
            <a:r>
              <a:rPr lang="en-ID" dirty="0"/>
              <a:t>: </a:t>
            </a:r>
            <a:r>
              <a:rPr lang="en-ID" dirty="0" err="1"/>
              <a:t>guyton</a:t>
            </a:r>
            <a:r>
              <a:rPr lang="en-ID" dirty="0"/>
              <a:t> and hall physiology 14</a:t>
            </a:r>
            <a:r>
              <a:rPr lang="en-ID" baseline="30000" dirty="0"/>
              <a:t>th</a:t>
            </a:r>
            <a:r>
              <a:rPr lang="en-ID" dirty="0"/>
              <a:t> edition, 2020 </a:t>
            </a:r>
          </a:p>
        </p:txBody>
      </p:sp>
    </p:spTree>
    <p:extLst>
      <p:ext uri="{BB962C8B-B14F-4D97-AF65-F5344CB8AC3E}">
        <p14:creationId xmlns:p14="http://schemas.microsoft.com/office/powerpoint/2010/main" val="22026215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C8705-8DC9-2543-80A0-F23606FD0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702FEF3-8420-59E9-39D2-8DD0C82CCE88}"/>
              </a:ext>
            </a:extLst>
          </p:cNvPr>
          <p:cNvSpPr txBox="1"/>
          <p:nvPr/>
        </p:nvSpPr>
        <p:spPr>
          <a:xfrm>
            <a:off x="225532" y="6311900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D" dirty="0" err="1"/>
              <a:t>Sumber</a:t>
            </a:r>
            <a:r>
              <a:rPr lang="en-ID" dirty="0"/>
              <a:t>: </a:t>
            </a:r>
            <a:r>
              <a:rPr lang="en-ID" dirty="0" err="1"/>
              <a:t>guyton</a:t>
            </a:r>
            <a:r>
              <a:rPr lang="en-ID" dirty="0"/>
              <a:t> and hall physiology 14</a:t>
            </a:r>
            <a:r>
              <a:rPr lang="en-ID" baseline="30000" dirty="0"/>
              <a:t>th</a:t>
            </a:r>
            <a:r>
              <a:rPr lang="en-ID" dirty="0"/>
              <a:t> edition, 2020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68501-927B-BACD-0117-F9E9081132B1}"/>
              </a:ext>
            </a:extLst>
          </p:cNvPr>
          <p:cNvSpPr txBox="1"/>
          <p:nvPr/>
        </p:nvSpPr>
        <p:spPr>
          <a:xfrm>
            <a:off x="870857" y="2619607"/>
            <a:ext cx="46663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n-NO" dirty="0"/>
              <a:t>GAMBAR 15-12 Titik referensi untuk pengukuran tekanan sirkulasi (terletak di dekat katup trikuspid).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B5BB8A-6F9F-74EC-595E-2B350A106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073" y="1084922"/>
            <a:ext cx="5678341" cy="380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124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975BA-9206-0455-ACED-1BD5D7D39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22628-9943-8A85-93E3-4C26BFE54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661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dirty="0" err="1"/>
              <a:t>Fungsi</a:t>
            </a:r>
            <a:r>
              <a:rPr lang="en-US" sz="4400" b="1" dirty="0"/>
              <a:t> Reservoir Darah pada Vena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1038B-C776-1FC4-3C14-AE06E6D6A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8224"/>
            <a:ext cx="10515600" cy="44142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Kami </a:t>
            </a:r>
            <a:r>
              <a:rPr lang="en-US" sz="1800" dirty="0" err="1"/>
              <a:t>telah</a:t>
            </a:r>
            <a:r>
              <a:rPr lang="en-US" sz="1800" dirty="0"/>
              <a:t> </a:t>
            </a:r>
            <a:r>
              <a:rPr lang="en-US" sz="1800" dirty="0" err="1"/>
              <a:t>menunjukkan</a:t>
            </a:r>
            <a:r>
              <a:rPr lang="en-US" sz="1800" dirty="0"/>
              <a:t> pada chapter 14 </a:t>
            </a:r>
            <a:r>
              <a:rPr lang="en-US" sz="1800" dirty="0" err="1"/>
              <a:t>bahwa</a:t>
            </a:r>
            <a:r>
              <a:rPr lang="en-US" sz="1800" dirty="0"/>
              <a:t> </a:t>
            </a:r>
            <a:r>
              <a:rPr lang="en-US" sz="1800" dirty="0" err="1"/>
              <a:t>lebih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60%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semua</a:t>
            </a:r>
            <a:r>
              <a:rPr lang="en-US" sz="1800" dirty="0"/>
              <a:t> </a:t>
            </a:r>
            <a:r>
              <a:rPr lang="en-US" sz="1800" dirty="0" err="1"/>
              <a:t>darah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sistem</a:t>
            </a:r>
            <a:r>
              <a:rPr lang="en-US" sz="1800" dirty="0"/>
              <a:t> </a:t>
            </a:r>
            <a:r>
              <a:rPr lang="en-US" sz="1800" dirty="0" err="1"/>
              <a:t>peredaran</a:t>
            </a:r>
            <a:r>
              <a:rPr lang="en-US" sz="1800" dirty="0"/>
              <a:t> </a:t>
            </a:r>
            <a:r>
              <a:rPr lang="en-US" sz="1800" dirty="0" err="1"/>
              <a:t>darah</a:t>
            </a:r>
            <a:r>
              <a:rPr lang="en-US" sz="1800" dirty="0"/>
              <a:t> </a:t>
            </a:r>
            <a:r>
              <a:rPr lang="en-US" sz="1800" dirty="0" err="1"/>
              <a:t>biasanya</a:t>
            </a:r>
            <a:r>
              <a:rPr lang="en-US" sz="1800" dirty="0"/>
              <a:t> </a:t>
            </a:r>
            <a:r>
              <a:rPr lang="en-US" sz="1800" dirty="0" err="1"/>
              <a:t>berada</a:t>
            </a:r>
            <a:r>
              <a:rPr lang="en-US" sz="1800" dirty="0"/>
              <a:t> di vena. Karena </a:t>
            </a:r>
            <a:r>
              <a:rPr lang="en-US" sz="1800" dirty="0" err="1"/>
              <a:t>alasan</a:t>
            </a:r>
            <a:r>
              <a:rPr lang="en-US" sz="1800" dirty="0"/>
              <a:t> </a:t>
            </a:r>
            <a:r>
              <a:rPr lang="en-US" sz="1800" dirty="0" err="1"/>
              <a:t>ini</a:t>
            </a:r>
            <a:r>
              <a:rPr lang="en-US" sz="1800" dirty="0"/>
              <a:t>, dan juga </a:t>
            </a:r>
            <a:r>
              <a:rPr lang="en-US" sz="1800" dirty="0" err="1"/>
              <a:t>karena</a:t>
            </a:r>
            <a:r>
              <a:rPr lang="en-US" sz="1800" dirty="0"/>
              <a:t> vena sangat </a:t>
            </a:r>
            <a:r>
              <a:rPr lang="en-US" sz="1800" dirty="0" err="1"/>
              <a:t>lentur</a:t>
            </a:r>
            <a:r>
              <a:rPr lang="en-US" sz="1800" dirty="0"/>
              <a:t>, </a:t>
            </a:r>
            <a:r>
              <a:rPr lang="en-US" sz="1800" dirty="0" err="1"/>
              <a:t>sistem</a:t>
            </a:r>
            <a:r>
              <a:rPr lang="en-US" sz="1800" dirty="0"/>
              <a:t> vena </a:t>
            </a:r>
            <a:r>
              <a:rPr lang="en-US" sz="1800" dirty="0" err="1"/>
              <a:t>berfungsi</a:t>
            </a:r>
            <a:r>
              <a:rPr lang="en-US" sz="1800" dirty="0"/>
              <a:t> </a:t>
            </a:r>
            <a:r>
              <a:rPr lang="en-US" sz="1800" dirty="0" err="1"/>
              <a:t>sebagai</a:t>
            </a:r>
            <a:r>
              <a:rPr lang="en-US" sz="1800" dirty="0"/>
              <a:t> reservoir </a:t>
            </a:r>
            <a:r>
              <a:rPr lang="en-US" sz="1800" dirty="0" err="1"/>
              <a:t>darah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sirkulasi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/>
              <a:t>Ketika </a:t>
            </a:r>
            <a:r>
              <a:rPr lang="en-US" sz="1800" dirty="0" err="1"/>
              <a:t>darah</a:t>
            </a:r>
            <a:r>
              <a:rPr lang="en-US" sz="1800" dirty="0"/>
              <a:t> </a:t>
            </a:r>
            <a:r>
              <a:rPr lang="en-US" sz="1800" dirty="0" err="1"/>
              <a:t>hilang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tubuh</a:t>
            </a:r>
            <a:r>
              <a:rPr lang="en-US" sz="1800" dirty="0"/>
              <a:t>, dan </a:t>
            </a:r>
            <a:r>
              <a:rPr lang="en-US" sz="1800" dirty="0" err="1"/>
              <a:t>tekanan</a:t>
            </a:r>
            <a:r>
              <a:rPr lang="en-US" sz="1800" dirty="0"/>
              <a:t> </a:t>
            </a:r>
            <a:r>
              <a:rPr lang="en-US" sz="1800" dirty="0" err="1"/>
              <a:t>arteri</a:t>
            </a:r>
            <a:r>
              <a:rPr lang="en-US" sz="1800" dirty="0"/>
              <a:t> </a:t>
            </a:r>
            <a:r>
              <a:rPr lang="en-US" sz="1800" dirty="0" err="1"/>
              <a:t>mulai</a:t>
            </a:r>
            <a:r>
              <a:rPr lang="en-US" sz="1800" dirty="0"/>
              <a:t> </a:t>
            </a:r>
            <a:r>
              <a:rPr lang="en-US" sz="1800" dirty="0" err="1"/>
              <a:t>turun</a:t>
            </a:r>
            <a:r>
              <a:rPr lang="en-US" sz="1800" dirty="0"/>
              <a:t>, </a:t>
            </a:r>
            <a:r>
              <a:rPr lang="en-US" sz="1800" dirty="0" err="1"/>
              <a:t>sinyal</a:t>
            </a:r>
            <a:r>
              <a:rPr lang="en-US" sz="1800" dirty="0"/>
              <a:t> </a:t>
            </a:r>
            <a:r>
              <a:rPr lang="en-US" sz="1800" dirty="0" err="1"/>
              <a:t>saraf</a:t>
            </a:r>
            <a:r>
              <a:rPr lang="en-US" sz="1800" dirty="0"/>
              <a:t> </a:t>
            </a:r>
            <a:r>
              <a:rPr lang="en-US" sz="1800" dirty="0" err="1"/>
              <a:t>ditimbulkan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sinus </a:t>
            </a:r>
            <a:r>
              <a:rPr lang="en-US" sz="1800" dirty="0" err="1"/>
              <a:t>karotis</a:t>
            </a:r>
            <a:r>
              <a:rPr lang="en-US" sz="1800" dirty="0"/>
              <a:t> dan area </a:t>
            </a:r>
            <a:r>
              <a:rPr lang="en-US" sz="1800" dirty="0" err="1"/>
              <a:t>sirkulasi</a:t>
            </a:r>
            <a:r>
              <a:rPr lang="en-US" sz="1800" dirty="0"/>
              <a:t> yang </a:t>
            </a:r>
            <a:r>
              <a:rPr lang="en-US" sz="1800" dirty="0" err="1"/>
              <a:t>peka</a:t>
            </a:r>
            <a:r>
              <a:rPr lang="en-US" sz="1800" dirty="0"/>
              <a:t> </a:t>
            </a:r>
            <a:r>
              <a:rPr lang="en-US" sz="1800" dirty="0" err="1"/>
              <a:t>terhadap</a:t>
            </a:r>
            <a:r>
              <a:rPr lang="en-US" sz="1800" dirty="0"/>
              <a:t> </a:t>
            </a:r>
            <a:r>
              <a:rPr lang="en-US" sz="1800" dirty="0" err="1"/>
              <a:t>tekanan</a:t>
            </a:r>
            <a:r>
              <a:rPr lang="en-US" sz="1800" dirty="0"/>
              <a:t> </a:t>
            </a:r>
            <a:r>
              <a:rPr lang="en-US" sz="1800" dirty="0" err="1"/>
              <a:t>lainnya</a:t>
            </a:r>
            <a:r>
              <a:rPr lang="en-US" sz="1800" dirty="0"/>
              <a:t>, </a:t>
            </a:r>
            <a:r>
              <a:rPr lang="en-US" sz="1800" dirty="0" err="1"/>
              <a:t>seperti</a:t>
            </a:r>
            <a:r>
              <a:rPr lang="en-US" sz="1800" dirty="0"/>
              <a:t> yang </a:t>
            </a:r>
            <a:r>
              <a:rPr lang="en-US" sz="1800" dirty="0" err="1"/>
              <a:t>dibahas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chapter 18. </a:t>
            </a:r>
            <a:r>
              <a:rPr lang="en-US" sz="1800" dirty="0" err="1"/>
              <a:t>Sinyal-sinyal</a:t>
            </a:r>
            <a:r>
              <a:rPr lang="en-US" sz="1800" dirty="0"/>
              <a:t> </a:t>
            </a:r>
            <a:r>
              <a:rPr lang="en-US" sz="1800" dirty="0" err="1"/>
              <a:t>ini</a:t>
            </a:r>
            <a:r>
              <a:rPr lang="en-US" sz="1800" dirty="0"/>
              <a:t>, pada </a:t>
            </a:r>
            <a:r>
              <a:rPr lang="en-US" sz="1800" dirty="0" err="1"/>
              <a:t>gilirannya</a:t>
            </a:r>
            <a:r>
              <a:rPr lang="en-US" sz="1800" dirty="0"/>
              <a:t>, </a:t>
            </a:r>
            <a:r>
              <a:rPr lang="en-US" sz="1800" dirty="0" err="1"/>
              <a:t>menimbulkan</a:t>
            </a:r>
            <a:r>
              <a:rPr lang="en-US" sz="1800" dirty="0"/>
              <a:t> </a:t>
            </a:r>
            <a:r>
              <a:rPr lang="en-US" sz="1800" dirty="0" err="1"/>
              <a:t>sinyal</a:t>
            </a:r>
            <a:r>
              <a:rPr lang="en-US" sz="1800" dirty="0"/>
              <a:t> </a:t>
            </a:r>
            <a:r>
              <a:rPr lang="en-US" sz="1800" dirty="0" err="1"/>
              <a:t>saraf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otak</a:t>
            </a:r>
            <a:r>
              <a:rPr lang="en-US" sz="1800" dirty="0"/>
              <a:t> dan </a:t>
            </a:r>
            <a:r>
              <a:rPr lang="en-US" sz="1800" dirty="0" err="1"/>
              <a:t>sumsum</a:t>
            </a:r>
            <a:r>
              <a:rPr lang="en-US" sz="1800" dirty="0"/>
              <a:t> </a:t>
            </a:r>
            <a:r>
              <a:rPr lang="en-US" sz="1800" dirty="0" err="1"/>
              <a:t>tulang</a:t>
            </a:r>
            <a:r>
              <a:rPr lang="en-US" sz="1800" dirty="0"/>
              <a:t> </a:t>
            </a:r>
            <a:r>
              <a:rPr lang="en-US" sz="1800" dirty="0" err="1"/>
              <a:t>belakang</a:t>
            </a:r>
            <a:r>
              <a:rPr lang="en-US" sz="1800" dirty="0"/>
              <a:t>, </a:t>
            </a:r>
            <a:r>
              <a:rPr lang="en-US" sz="1800" dirty="0" err="1"/>
              <a:t>terutama</a:t>
            </a:r>
            <a:r>
              <a:rPr lang="en-US" sz="1800" dirty="0"/>
              <a:t> </a:t>
            </a:r>
            <a:r>
              <a:rPr lang="en-US" sz="1800" dirty="0" err="1"/>
              <a:t>melalui</a:t>
            </a:r>
            <a:r>
              <a:rPr lang="en-US" sz="1800" dirty="0"/>
              <a:t> </a:t>
            </a:r>
            <a:r>
              <a:rPr lang="en-US" sz="1800" dirty="0" err="1"/>
              <a:t>saraf</a:t>
            </a:r>
            <a:r>
              <a:rPr lang="en-US" sz="1800" dirty="0"/>
              <a:t> </a:t>
            </a:r>
            <a:r>
              <a:rPr lang="en-US" sz="1800" dirty="0" err="1"/>
              <a:t>simpatik</a:t>
            </a:r>
            <a:r>
              <a:rPr lang="en-US" sz="1800" dirty="0"/>
              <a:t> </a:t>
            </a:r>
            <a:r>
              <a:rPr lang="en-US" sz="1800" dirty="0" err="1"/>
              <a:t>ke</a:t>
            </a:r>
            <a:r>
              <a:rPr lang="en-US" sz="1800" dirty="0"/>
              <a:t> vena, yang </a:t>
            </a:r>
            <a:r>
              <a:rPr lang="en-US" sz="1800" dirty="0" err="1"/>
              <a:t>menyebabkannya</a:t>
            </a:r>
            <a:r>
              <a:rPr lang="en-US" sz="1800" dirty="0"/>
              <a:t> </a:t>
            </a:r>
            <a:r>
              <a:rPr lang="en-US" sz="1800" dirty="0" err="1"/>
              <a:t>menyempit</a:t>
            </a:r>
            <a:r>
              <a:rPr lang="en-US" sz="1800" dirty="0"/>
              <a:t>. Proses </a:t>
            </a:r>
            <a:r>
              <a:rPr lang="en-US" sz="1800" dirty="0" err="1"/>
              <a:t>ini</a:t>
            </a:r>
            <a:r>
              <a:rPr lang="en-US" sz="1800" dirty="0"/>
              <a:t> </a:t>
            </a:r>
            <a:r>
              <a:rPr lang="en-US" sz="1800" dirty="0" err="1"/>
              <a:t>mengatasi</a:t>
            </a:r>
            <a:r>
              <a:rPr lang="en-US" sz="1800" dirty="0"/>
              <a:t> </a:t>
            </a:r>
            <a:r>
              <a:rPr lang="en-US" sz="1800" dirty="0" err="1"/>
              <a:t>sebagian</a:t>
            </a:r>
            <a:r>
              <a:rPr lang="en-US" sz="1800" dirty="0"/>
              <a:t> </a:t>
            </a:r>
            <a:r>
              <a:rPr lang="en-US" sz="1800" dirty="0" err="1"/>
              <a:t>besar</a:t>
            </a:r>
            <a:r>
              <a:rPr lang="en-US" sz="1800" dirty="0"/>
              <a:t> </a:t>
            </a:r>
            <a:r>
              <a:rPr lang="en-US" sz="1800" dirty="0" err="1"/>
              <a:t>kelonggaran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sistem</a:t>
            </a:r>
            <a:r>
              <a:rPr lang="en-US" sz="1800" dirty="0"/>
              <a:t> </a:t>
            </a:r>
            <a:r>
              <a:rPr lang="en-US" sz="1800" dirty="0" err="1"/>
              <a:t>peredaran</a:t>
            </a:r>
            <a:r>
              <a:rPr lang="en-US" sz="1800" dirty="0"/>
              <a:t> </a:t>
            </a:r>
            <a:r>
              <a:rPr lang="en-US" sz="1800" dirty="0" err="1"/>
              <a:t>darah</a:t>
            </a:r>
            <a:r>
              <a:rPr lang="en-US" sz="1800" dirty="0"/>
              <a:t> yang </a:t>
            </a:r>
            <a:r>
              <a:rPr lang="en-US" sz="1800" dirty="0" err="1"/>
              <a:t>disebabkan</a:t>
            </a:r>
            <a:r>
              <a:rPr lang="en-US" sz="1800" dirty="0"/>
              <a:t> oleh </a:t>
            </a:r>
            <a:r>
              <a:rPr lang="en-US" sz="1800" dirty="0" err="1"/>
              <a:t>darah</a:t>
            </a:r>
            <a:r>
              <a:rPr lang="en-US" sz="1800" dirty="0"/>
              <a:t> yang </a:t>
            </a:r>
            <a:r>
              <a:rPr lang="en-US" sz="1800" dirty="0" err="1"/>
              <a:t>hilang</a:t>
            </a:r>
            <a:r>
              <a:rPr lang="en-US" sz="1800" dirty="0"/>
              <a:t>. </a:t>
            </a:r>
            <a:r>
              <a:rPr lang="en-US" sz="1800" dirty="0" err="1"/>
              <a:t>Bahkan</a:t>
            </a:r>
            <a:r>
              <a:rPr lang="en-US" sz="1800" dirty="0"/>
              <a:t> </a:t>
            </a:r>
            <a:r>
              <a:rPr lang="en-US" sz="1800" dirty="0" err="1"/>
              <a:t>setelah</a:t>
            </a:r>
            <a:r>
              <a:rPr lang="en-US" sz="1800" dirty="0"/>
              <a:t> </a:t>
            </a:r>
            <a:r>
              <a:rPr lang="en-US" sz="1800" dirty="0" err="1"/>
              <a:t>sebanyak</a:t>
            </a:r>
            <a:r>
              <a:rPr lang="en-US" sz="1800" dirty="0"/>
              <a:t> 20% </a:t>
            </a:r>
            <a:r>
              <a:rPr lang="en-US" sz="1800" dirty="0" err="1"/>
              <a:t>dari</a:t>
            </a:r>
            <a:r>
              <a:rPr lang="en-US" sz="1800" dirty="0"/>
              <a:t> total volume </a:t>
            </a:r>
            <a:r>
              <a:rPr lang="en-US" sz="1800" dirty="0" err="1"/>
              <a:t>darah</a:t>
            </a:r>
            <a:r>
              <a:rPr lang="en-US" sz="1800" dirty="0"/>
              <a:t> </a:t>
            </a:r>
            <a:r>
              <a:rPr lang="en-US" sz="1800" dirty="0" err="1"/>
              <a:t>telah</a:t>
            </a:r>
            <a:r>
              <a:rPr lang="en-US" sz="1800" dirty="0"/>
              <a:t> </a:t>
            </a:r>
            <a:r>
              <a:rPr lang="en-US" sz="1800" dirty="0" err="1"/>
              <a:t>hilang</a:t>
            </a:r>
            <a:r>
              <a:rPr lang="en-US" sz="1800" dirty="0"/>
              <a:t>, </a:t>
            </a:r>
            <a:r>
              <a:rPr lang="en-US" sz="1800" dirty="0" err="1"/>
              <a:t>sistem</a:t>
            </a:r>
            <a:r>
              <a:rPr lang="en-US" sz="1800" dirty="0"/>
              <a:t> </a:t>
            </a:r>
            <a:r>
              <a:rPr lang="en-US" sz="1800" dirty="0" err="1"/>
              <a:t>peredaran</a:t>
            </a:r>
            <a:r>
              <a:rPr lang="en-US" sz="1800" dirty="0"/>
              <a:t> </a:t>
            </a:r>
            <a:r>
              <a:rPr lang="en-US" sz="1800" dirty="0" err="1"/>
              <a:t>darah</a:t>
            </a:r>
            <a:r>
              <a:rPr lang="en-US" sz="1800" dirty="0"/>
              <a:t> </a:t>
            </a:r>
            <a:r>
              <a:rPr lang="en-US" sz="1800" dirty="0" err="1"/>
              <a:t>sering</a:t>
            </a:r>
            <a:r>
              <a:rPr lang="en-US" sz="1800" dirty="0"/>
              <a:t> kali </a:t>
            </a:r>
            <a:r>
              <a:rPr lang="en-US" sz="1800" dirty="0" err="1"/>
              <a:t>berfungsi</a:t>
            </a:r>
            <a:r>
              <a:rPr lang="en-US" sz="1800" dirty="0"/>
              <a:t> </a:t>
            </a:r>
            <a:r>
              <a:rPr lang="en-US" sz="1800" dirty="0" err="1"/>
              <a:t>hampir</a:t>
            </a:r>
            <a:r>
              <a:rPr lang="en-US" sz="1800" dirty="0"/>
              <a:t> normal </a:t>
            </a:r>
            <a:r>
              <a:rPr lang="en-US" sz="1800" dirty="0" err="1"/>
              <a:t>karena</a:t>
            </a:r>
            <a:r>
              <a:rPr lang="en-US" sz="1800" dirty="0"/>
              <a:t> </a:t>
            </a:r>
            <a:r>
              <a:rPr lang="en-US" sz="1800" dirty="0" err="1"/>
              <a:t>fungsi</a:t>
            </a:r>
            <a:r>
              <a:rPr lang="en-US" sz="1800" dirty="0"/>
              <a:t> reservoir vena yang </a:t>
            </a:r>
            <a:r>
              <a:rPr lang="en-US" sz="1800" dirty="0" err="1"/>
              <a:t>bervariasi</a:t>
            </a:r>
            <a:r>
              <a:rPr lang="en-US" sz="1800" dirty="0"/>
              <a:t> </a:t>
            </a:r>
            <a:r>
              <a:rPr lang="en-US" sz="1800" dirty="0" err="1"/>
              <a:t>ini</a:t>
            </a:r>
            <a:r>
              <a:rPr lang="en-US" sz="1800" dirty="0"/>
              <a:t>.</a:t>
            </a:r>
            <a:endParaRPr lang="en-ID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D43334-E075-4BFD-F519-C442CC3A477E}"/>
              </a:ext>
            </a:extLst>
          </p:cNvPr>
          <p:cNvSpPr txBox="1"/>
          <p:nvPr/>
        </p:nvSpPr>
        <p:spPr>
          <a:xfrm>
            <a:off x="225532" y="6311900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D" dirty="0" err="1"/>
              <a:t>Sumber</a:t>
            </a:r>
            <a:r>
              <a:rPr lang="en-ID" dirty="0"/>
              <a:t>: </a:t>
            </a:r>
            <a:r>
              <a:rPr lang="en-ID" dirty="0" err="1"/>
              <a:t>guyton</a:t>
            </a:r>
            <a:r>
              <a:rPr lang="en-ID" dirty="0"/>
              <a:t> and hall physiology 14</a:t>
            </a:r>
            <a:r>
              <a:rPr lang="en-ID" baseline="30000" dirty="0"/>
              <a:t>th</a:t>
            </a:r>
            <a:r>
              <a:rPr lang="en-ID" dirty="0"/>
              <a:t> edition, 2020 </a:t>
            </a:r>
          </a:p>
        </p:txBody>
      </p:sp>
    </p:spTree>
    <p:extLst>
      <p:ext uri="{BB962C8B-B14F-4D97-AF65-F5344CB8AC3E}">
        <p14:creationId xmlns:p14="http://schemas.microsoft.com/office/powerpoint/2010/main" val="17948290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A61CB-64A1-3CC9-7B63-2419CB7C3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A646F-7601-05C1-5CEC-99B20957A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661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dirty="0"/>
              <a:t>Reservoir Darah </a:t>
            </a:r>
            <a:r>
              <a:rPr lang="en-US" sz="4400" b="1" dirty="0" err="1"/>
              <a:t>Spesifik</a:t>
            </a:r>
            <a:endParaRPr lang="en-US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AD3B3-2F4C-260E-881A-D42A21928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8224"/>
            <a:ext cx="10515600" cy="44142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Bagian-</a:t>
            </a:r>
            <a:r>
              <a:rPr lang="en-US" sz="1800" dirty="0" err="1"/>
              <a:t>bagian</a:t>
            </a:r>
            <a:r>
              <a:rPr lang="en-US" sz="1800" dirty="0"/>
              <a:t> </a:t>
            </a:r>
            <a:r>
              <a:rPr lang="en-US" sz="1800" dirty="0" err="1"/>
              <a:t>tertentu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sistem</a:t>
            </a:r>
            <a:r>
              <a:rPr lang="en-US" sz="1800" dirty="0"/>
              <a:t> </a:t>
            </a:r>
            <a:r>
              <a:rPr lang="en-US" sz="1800" dirty="0" err="1"/>
              <a:t>peredaran</a:t>
            </a:r>
            <a:r>
              <a:rPr lang="en-US" sz="1800" dirty="0"/>
              <a:t> </a:t>
            </a:r>
            <a:r>
              <a:rPr lang="en-US" sz="1800" dirty="0" err="1"/>
              <a:t>darah</a:t>
            </a:r>
            <a:r>
              <a:rPr lang="en-US" sz="1800" dirty="0"/>
              <a:t> sangat </a:t>
            </a:r>
            <a:r>
              <a:rPr lang="en-US" sz="1800" dirty="0" err="1"/>
              <a:t>ekstensif</a:t>
            </a:r>
            <a:r>
              <a:rPr lang="en-US" sz="1800" dirty="0"/>
              <a:t> dan/</a:t>
            </a:r>
            <a:r>
              <a:rPr lang="en-US" sz="1800" dirty="0" err="1"/>
              <a:t>atau</a:t>
            </a:r>
            <a:r>
              <a:rPr lang="en-US" sz="1800" dirty="0"/>
              <a:t> sangat </a:t>
            </a:r>
            <a:r>
              <a:rPr lang="en-US" sz="1800" dirty="0" err="1"/>
              <a:t>komplians</a:t>
            </a:r>
            <a:r>
              <a:rPr lang="en-US" sz="1800" dirty="0"/>
              <a:t> </a:t>
            </a:r>
            <a:r>
              <a:rPr lang="en-US" sz="1800" dirty="0" err="1"/>
              <a:t>sehingga</a:t>
            </a:r>
            <a:r>
              <a:rPr lang="en-US" sz="1800" dirty="0"/>
              <a:t> </a:t>
            </a:r>
            <a:r>
              <a:rPr lang="en-US" sz="1800" dirty="0" err="1"/>
              <a:t>disebut</a:t>
            </a:r>
            <a:r>
              <a:rPr lang="en-US" sz="1800" dirty="0"/>
              <a:t> reservoir </a:t>
            </a:r>
            <a:r>
              <a:rPr lang="en-US" sz="1800" dirty="0" err="1"/>
              <a:t>darah</a:t>
            </a:r>
            <a:r>
              <a:rPr lang="en-US" sz="1800" dirty="0"/>
              <a:t> </a:t>
            </a:r>
            <a:r>
              <a:rPr lang="en-US" sz="1800" dirty="0" err="1"/>
              <a:t>spesifik</a:t>
            </a:r>
            <a:r>
              <a:rPr lang="en-US" sz="1800" dirty="0"/>
              <a:t>. Reservoir-reservoir </a:t>
            </a:r>
            <a:r>
              <a:rPr lang="en-US" sz="1800" dirty="0" err="1"/>
              <a:t>ini</a:t>
            </a:r>
            <a:r>
              <a:rPr lang="en-US" sz="1800" dirty="0"/>
              <a:t> </a:t>
            </a:r>
            <a:r>
              <a:rPr lang="en-US" sz="1800" dirty="0" err="1"/>
              <a:t>meliputi</a:t>
            </a:r>
            <a:r>
              <a:rPr lang="en-US" sz="1800" dirty="0"/>
              <a:t>: (1) limpa, yang </a:t>
            </a:r>
            <a:r>
              <a:rPr lang="en-US" sz="1800" dirty="0" err="1"/>
              <a:t>terkadang</a:t>
            </a:r>
            <a:r>
              <a:rPr lang="en-US" sz="1800" dirty="0"/>
              <a:t>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mengecilkan</a:t>
            </a:r>
            <a:r>
              <a:rPr lang="en-US" sz="1800" dirty="0"/>
              <a:t> </a:t>
            </a:r>
            <a:r>
              <a:rPr lang="en-US" sz="1800" dirty="0" err="1"/>
              <a:t>ukurannya</a:t>
            </a:r>
            <a:r>
              <a:rPr lang="en-US" sz="1800" dirty="0"/>
              <a:t> </a:t>
            </a:r>
            <a:r>
              <a:rPr lang="en-US" sz="1800" dirty="0" err="1"/>
              <a:t>sehingga</a:t>
            </a:r>
            <a:r>
              <a:rPr lang="en-US" sz="1800" dirty="0"/>
              <a:t> </a:t>
            </a:r>
            <a:r>
              <a:rPr lang="en-US" sz="1800" dirty="0" err="1"/>
              <a:t>melepaskan</a:t>
            </a:r>
            <a:r>
              <a:rPr lang="en-US" sz="1800" dirty="0"/>
              <a:t> </a:t>
            </a:r>
            <a:r>
              <a:rPr lang="en-US" sz="1800" dirty="0" err="1"/>
              <a:t>sebanyak</a:t>
            </a:r>
            <a:r>
              <a:rPr lang="en-US" sz="1800" dirty="0"/>
              <a:t> 100 ml </a:t>
            </a:r>
            <a:r>
              <a:rPr lang="en-US" sz="1800" dirty="0" err="1"/>
              <a:t>darah</a:t>
            </a:r>
            <a:r>
              <a:rPr lang="en-US" sz="1800" dirty="0"/>
              <a:t> </a:t>
            </a:r>
            <a:r>
              <a:rPr lang="en-US" sz="1800" dirty="0" err="1"/>
              <a:t>ke</a:t>
            </a:r>
            <a:r>
              <a:rPr lang="en-US" sz="1800" dirty="0"/>
              <a:t> area lain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sirkulasi</a:t>
            </a:r>
            <a:r>
              <a:rPr lang="en-US" sz="1800" dirty="0"/>
              <a:t>; (2) </a:t>
            </a:r>
            <a:r>
              <a:rPr lang="en-US" sz="1800" dirty="0" err="1"/>
              <a:t>hati</a:t>
            </a:r>
            <a:r>
              <a:rPr lang="en-US" sz="1800" dirty="0"/>
              <a:t>, yang </a:t>
            </a:r>
            <a:r>
              <a:rPr lang="en-US" sz="1800" dirty="0" err="1"/>
              <a:t>sinusnya</a:t>
            </a:r>
            <a:r>
              <a:rPr lang="en-US" sz="1800" dirty="0"/>
              <a:t>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melepaskan</a:t>
            </a:r>
            <a:r>
              <a:rPr lang="en-US" sz="1800" dirty="0"/>
              <a:t> </a:t>
            </a:r>
            <a:r>
              <a:rPr lang="en-US" sz="1800" dirty="0" err="1"/>
              <a:t>beberapa</a:t>
            </a:r>
            <a:r>
              <a:rPr lang="en-US" sz="1800" dirty="0"/>
              <a:t> ratus </a:t>
            </a:r>
            <a:r>
              <a:rPr lang="en-US" sz="1800" dirty="0" err="1"/>
              <a:t>mililiter</a:t>
            </a:r>
            <a:r>
              <a:rPr lang="en-US" sz="1800" dirty="0"/>
              <a:t> </a:t>
            </a:r>
            <a:r>
              <a:rPr lang="en-US" sz="1800" dirty="0" err="1"/>
              <a:t>darah</a:t>
            </a:r>
            <a:r>
              <a:rPr lang="en-US" sz="1800" dirty="0"/>
              <a:t> </a:t>
            </a:r>
            <a:r>
              <a:rPr lang="en-US" sz="1800" dirty="0" err="1"/>
              <a:t>ke</a:t>
            </a:r>
            <a:r>
              <a:rPr lang="en-US" sz="1800" dirty="0"/>
              <a:t> </a:t>
            </a:r>
            <a:r>
              <a:rPr lang="en-US" sz="1800" dirty="0" err="1"/>
              <a:t>bagian</a:t>
            </a:r>
            <a:r>
              <a:rPr lang="en-US" sz="1800" dirty="0"/>
              <a:t> </a:t>
            </a:r>
            <a:r>
              <a:rPr lang="en-US" sz="1800" dirty="0" err="1"/>
              <a:t>sirkulasi</a:t>
            </a:r>
            <a:r>
              <a:rPr lang="en-US" sz="1800" dirty="0"/>
              <a:t> </a:t>
            </a:r>
            <a:r>
              <a:rPr lang="en-US" sz="1800" dirty="0" err="1"/>
              <a:t>lainnya</a:t>
            </a:r>
            <a:r>
              <a:rPr lang="en-US" sz="1800" dirty="0"/>
              <a:t>; (3) vena abdomen </a:t>
            </a:r>
            <a:r>
              <a:rPr lang="en-US" sz="1800" dirty="0" err="1"/>
              <a:t>besar</a:t>
            </a:r>
            <a:r>
              <a:rPr lang="en-US" sz="1800" dirty="0"/>
              <a:t>, yang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menyumbang</a:t>
            </a:r>
            <a:r>
              <a:rPr lang="en-US" sz="1800" dirty="0"/>
              <a:t> </a:t>
            </a:r>
            <a:r>
              <a:rPr lang="en-US" sz="1800" dirty="0" err="1"/>
              <a:t>sebanyak</a:t>
            </a:r>
            <a:r>
              <a:rPr lang="en-US" sz="1800" dirty="0"/>
              <a:t> 300 ml; dan (4) </a:t>
            </a:r>
            <a:r>
              <a:rPr lang="en-US" sz="1800" dirty="0" err="1"/>
              <a:t>pleksus</a:t>
            </a:r>
            <a:r>
              <a:rPr lang="en-US" sz="1800" dirty="0"/>
              <a:t> vena di </a:t>
            </a:r>
            <a:r>
              <a:rPr lang="en-US" sz="1800" dirty="0" err="1"/>
              <a:t>bawah</a:t>
            </a:r>
            <a:r>
              <a:rPr lang="en-US" sz="1800" dirty="0"/>
              <a:t> </a:t>
            </a:r>
            <a:r>
              <a:rPr lang="en-US" sz="1800" dirty="0" err="1"/>
              <a:t>kulit</a:t>
            </a:r>
            <a:r>
              <a:rPr lang="en-US" sz="1800" dirty="0"/>
              <a:t>, yang juga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menyumbang</a:t>
            </a:r>
            <a:r>
              <a:rPr lang="en-US" sz="1800" dirty="0"/>
              <a:t> </a:t>
            </a:r>
            <a:r>
              <a:rPr lang="en-US" sz="1800" dirty="0" err="1"/>
              <a:t>beberapa</a:t>
            </a:r>
            <a:r>
              <a:rPr lang="en-US" sz="1800" dirty="0"/>
              <a:t> ratus </a:t>
            </a:r>
            <a:r>
              <a:rPr lang="en-US" sz="1800" dirty="0" err="1"/>
              <a:t>mililiter</a:t>
            </a:r>
            <a:r>
              <a:rPr lang="en-US" sz="1800" dirty="0"/>
              <a:t>. </a:t>
            </a:r>
            <a:r>
              <a:rPr lang="en-US" sz="1800" dirty="0" err="1"/>
              <a:t>Jantung</a:t>
            </a:r>
            <a:r>
              <a:rPr lang="en-US" sz="1800" dirty="0"/>
              <a:t> dan </a:t>
            </a:r>
            <a:r>
              <a:rPr lang="en-US" sz="1800" dirty="0" err="1"/>
              <a:t>paru-paru</a:t>
            </a:r>
            <a:r>
              <a:rPr lang="en-US" sz="1800" dirty="0"/>
              <a:t>, </a:t>
            </a:r>
            <a:r>
              <a:rPr lang="en-US" sz="1800" dirty="0" err="1"/>
              <a:t>meskipun</a:t>
            </a:r>
            <a:r>
              <a:rPr lang="en-US" sz="1800" dirty="0"/>
              <a:t> </a:t>
            </a:r>
            <a:r>
              <a:rPr lang="en-US" sz="1800" dirty="0" err="1"/>
              <a:t>bukan</a:t>
            </a:r>
            <a:r>
              <a:rPr lang="en-US" sz="1800" dirty="0"/>
              <a:t> </a:t>
            </a:r>
            <a:r>
              <a:rPr lang="en-US" sz="1800" dirty="0" err="1"/>
              <a:t>bagian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sistem</a:t>
            </a:r>
            <a:r>
              <a:rPr lang="en-US" sz="1800" dirty="0"/>
              <a:t> reservoir vena </a:t>
            </a:r>
            <a:r>
              <a:rPr lang="en-US" sz="1800" dirty="0" err="1"/>
              <a:t>sistemik</a:t>
            </a:r>
            <a:r>
              <a:rPr lang="en-US" sz="1800" dirty="0"/>
              <a:t>, juga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dianggap</a:t>
            </a:r>
            <a:r>
              <a:rPr lang="en-US" sz="1800" dirty="0"/>
              <a:t> </a:t>
            </a:r>
            <a:r>
              <a:rPr lang="en-US" sz="1800" dirty="0" err="1"/>
              <a:t>sebagai</a:t>
            </a:r>
            <a:r>
              <a:rPr lang="en-US" sz="1800" dirty="0"/>
              <a:t> reservoir </a:t>
            </a:r>
            <a:r>
              <a:rPr lang="en-US" sz="1800" dirty="0" err="1"/>
              <a:t>darah</a:t>
            </a:r>
            <a:r>
              <a:rPr lang="en-US" sz="1800" dirty="0"/>
              <a:t>. </a:t>
            </a:r>
            <a:r>
              <a:rPr lang="en-US" sz="1800" dirty="0" err="1"/>
              <a:t>Jantung</a:t>
            </a:r>
            <a:r>
              <a:rPr lang="en-US" sz="1800" dirty="0"/>
              <a:t>, </a:t>
            </a:r>
            <a:r>
              <a:rPr lang="en-US" sz="1800" dirty="0" err="1"/>
              <a:t>misalnya</a:t>
            </a:r>
            <a:r>
              <a:rPr lang="en-US" sz="1800" dirty="0"/>
              <a:t>, </a:t>
            </a:r>
            <a:r>
              <a:rPr lang="en-US" sz="1800" dirty="0" err="1"/>
              <a:t>mengecil</a:t>
            </a:r>
            <a:r>
              <a:rPr lang="en-US" sz="1800" dirty="0"/>
              <a:t> (shrink) </a:t>
            </a:r>
            <a:r>
              <a:rPr lang="en-US" sz="1800" dirty="0" err="1"/>
              <a:t>selama</a:t>
            </a:r>
            <a:r>
              <a:rPr lang="en-US" sz="1800" dirty="0"/>
              <a:t> </a:t>
            </a:r>
            <a:r>
              <a:rPr lang="en-US" sz="1800" dirty="0" err="1"/>
              <a:t>stimulasi</a:t>
            </a:r>
            <a:r>
              <a:rPr lang="en-US" sz="1800" dirty="0"/>
              <a:t> </a:t>
            </a:r>
            <a:r>
              <a:rPr lang="en-US" sz="1800" dirty="0" err="1"/>
              <a:t>simpatis</a:t>
            </a:r>
            <a:r>
              <a:rPr lang="en-US" sz="1800" dirty="0"/>
              <a:t> dan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cara</a:t>
            </a:r>
            <a:r>
              <a:rPr lang="en-US" sz="1800" dirty="0"/>
              <a:t> </a:t>
            </a:r>
            <a:r>
              <a:rPr lang="en-US" sz="1800" dirty="0" err="1"/>
              <a:t>ini</a:t>
            </a:r>
            <a:r>
              <a:rPr lang="en-US" sz="1800" dirty="0"/>
              <a:t>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menyumbang</a:t>
            </a:r>
            <a:r>
              <a:rPr lang="en-US" sz="1800" dirty="0"/>
              <a:t> </a:t>
            </a:r>
            <a:r>
              <a:rPr lang="en-US" sz="1800" dirty="0" err="1"/>
              <a:t>sekitar</a:t>
            </a:r>
            <a:r>
              <a:rPr lang="en-US" sz="1800" dirty="0"/>
              <a:t> 50-100 ml </a:t>
            </a:r>
            <a:r>
              <a:rPr lang="en-US" sz="1800" dirty="0" err="1"/>
              <a:t>darah</a:t>
            </a:r>
            <a:r>
              <a:rPr lang="en-US" sz="1800" dirty="0"/>
              <a:t>; </a:t>
            </a:r>
            <a:r>
              <a:rPr lang="en-US" sz="1800" dirty="0" err="1"/>
              <a:t>paru-paru</a:t>
            </a:r>
            <a:r>
              <a:rPr lang="en-US" sz="1800" dirty="0"/>
              <a:t>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menyumbang</a:t>
            </a:r>
            <a:r>
              <a:rPr lang="en-US" sz="1800" dirty="0"/>
              <a:t> 100-200 ml </a:t>
            </a:r>
            <a:r>
              <a:rPr lang="en-US" sz="1800" dirty="0" err="1"/>
              <a:t>lagi</a:t>
            </a:r>
            <a:r>
              <a:rPr lang="en-US" sz="1800" dirty="0"/>
              <a:t> </a:t>
            </a:r>
            <a:r>
              <a:rPr lang="en-US" sz="1800" dirty="0" err="1"/>
              <a:t>saat</a:t>
            </a:r>
            <a:r>
              <a:rPr lang="en-US" sz="1800" dirty="0"/>
              <a:t> </a:t>
            </a:r>
            <a:r>
              <a:rPr lang="en-US" sz="1800" dirty="0" err="1"/>
              <a:t>tekanan</a:t>
            </a:r>
            <a:r>
              <a:rPr lang="en-US" sz="1800" dirty="0"/>
              <a:t> </a:t>
            </a:r>
            <a:r>
              <a:rPr lang="en-US" sz="1800" dirty="0" err="1"/>
              <a:t>paru-paru</a:t>
            </a:r>
            <a:r>
              <a:rPr lang="en-US" sz="1800" dirty="0"/>
              <a:t> </a:t>
            </a:r>
            <a:r>
              <a:rPr lang="en-US" sz="1800" dirty="0" err="1"/>
              <a:t>menurun</a:t>
            </a:r>
            <a:r>
              <a:rPr lang="en-US" sz="1800" dirty="0"/>
              <a:t> </a:t>
            </a:r>
            <a:r>
              <a:rPr lang="en-US" sz="1800" dirty="0" err="1"/>
              <a:t>ke</a:t>
            </a:r>
            <a:r>
              <a:rPr lang="en-US" sz="1800" dirty="0"/>
              <a:t> </a:t>
            </a:r>
            <a:r>
              <a:rPr lang="en-US" sz="1800" dirty="0" err="1"/>
              <a:t>nilai</a:t>
            </a:r>
            <a:r>
              <a:rPr lang="en-US" sz="1800" dirty="0"/>
              <a:t> yang </a:t>
            </a:r>
            <a:r>
              <a:rPr lang="en-US" sz="1800" dirty="0" err="1"/>
              <a:t>rendah</a:t>
            </a:r>
            <a:r>
              <a:rPr lang="en-US" sz="1800" dirty="0"/>
              <a:t>.</a:t>
            </a:r>
            <a:endParaRPr lang="en-ID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123F8B-64C6-3EDE-E842-D99C8B784B0A}"/>
              </a:ext>
            </a:extLst>
          </p:cNvPr>
          <p:cNvSpPr txBox="1"/>
          <p:nvPr/>
        </p:nvSpPr>
        <p:spPr>
          <a:xfrm>
            <a:off x="225532" y="6311900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D" dirty="0" err="1"/>
              <a:t>Sumber</a:t>
            </a:r>
            <a:r>
              <a:rPr lang="en-ID" dirty="0"/>
              <a:t>: </a:t>
            </a:r>
            <a:r>
              <a:rPr lang="en-ID" dirty="0" err="1"/>
              <a:t>guyton</a:t>
            </a:r>
            <a:r>
              <a:rPr lang="en-ID" dirty="0"/>
              <a:t> and hall physiology 14</a:t>
            </a:r>
            <a:r>
              <a:rPr lang="en-ID" baseline="30000" dirty="0"/>
              <a:t>th</a:t>
            </a:r>
            <a:r>
              <a:rPr lang="en-ID" dirty="0"/>
              <a:t> edition, 2020 </a:t>
            </a:r>
          </a:p>
        </p:txBody>
      </p:sp>
    </p:spTree>
    <p:extLst>
      <p:ext uri="{BB962C8B-B14F-4D97-AF65-F5344CB8AC3E}">
        <p14:creationId xmlns:p14="http://schemas.microsoft.com/office/powerpoint/2010/main" val="2336160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D91E3-7BF5-CBF1-CE40-737269BCF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b="1" dirty="0" err="1"/>
              <a:t>Komplians</a:t>
            </a:r>
            <a:r>
              <a:rPr lang="en-ID" b="1" dirty="0"/>
              <a:t> </a:t>
            </a:r>
            <a:r>
              <a:rPr lang="en-ID" b="1" dirty="0" err="1"/>
              <a:t>Vaskular</a:t>
            </a:r>
            <a:r>
              <a:rPr lang="en-ID" b="1" dirty="0"/>
              <a:t> (</a:t>
            </a:r>
            <a:r>
              <a:rPr lang="en-ID" b="1" dirty="0" err="1"/>
              <a:t>atau</a:t>
            </a:r>
            <a:r>
              <a:rPr lang="en-ID" b="1" dirty="0"/>
              <a:t> </a:t>
            </a:r>
            <a:r>
              <a:rPr lang="en-ID" b="1" dirty="0" err="1"/>
              <a:t>Kapasitansi</a:t>
            </a:r>
            <a:r>
              <a:rPr lang="en-ID" b="1" dirty="0"/>
              <a:t> </a:t>
            </a:r>
            <a:r>
              <a:rPr lang="en-ID" b="1" dirty="0" err="1"/>
              <a:t>Vaskular</a:t>
            </a:r>
            <a:r>
              <a:rPr lang="en-ID" b="1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44D13-0EAD-2226-1AAF-556CE26C3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studi</a:t>
            </a:r>
            <a:r>
              <a:rPr lang="en-ID" dirty="0"/>
              <a:t> </a:t>
            </a:r>
            <a:r>
              <a:rPr lang="en-ID" dirty="0" err="1"/>
              <a:t>hemodinamik</a:t>
            </a:r>
            <a:r>
              <a:rPr lang="en-ID" dirty="0"/>
              <a:t>, </a:t>
            </a:r>
            <a:r>
              <a:rPr lang="en-ID" dirty="0" err="1"/>
              <a:t>biasanya</a:t>
            </a:r>
            <a:r>
              <a:rPr lang="en-ID" dirty="0"/>
              <a:t> </a:t>
            </a:r>
            <a:r>
              <a:rPr lang="en-ID" dirty="0" err="1"/>
              <a:t>jauh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penting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mengetahui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total </a:t>
            </a:r>
            <a:r>
              <a:rPr lang="en-ID" dirty="0" err="1"/>
              <a:t>darah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disimpan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bagian</a:t>
            </a:r>
            <a:r>
              <a:rPr lang="en-ID" dirty="0"/>
              <a:t> </a:t>
            </a:r>
            <a:r>
              <a:rPr lang="en-ID" dirty="0" err="1"/>
              <a:t>sirkulasi</a:t>
            </a:r>
            <a:r>
              <a:rPr lang="en-ID" dirty="0"/>
              <a:t> </a:t>
            </a:r>
            <a:r>
              <a:rPr lang="en-ID" dirty="0" err="1"/>
              <a:t>tertentu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kenaikan</a:t>
            </a:r>
            <a:r>
              <a:rPr lang="en-ID" dirty="0"/>
              <a:t> </a:t>
            </a:r>
            <a:r>
              <a:rPr lang="en-ID" dirty="0" err="1"/>
              <a:t>tekanan</a:t>
            </a:r>
            <a:r>
              <a:rPr lang="en-ID" dirty="0"/>
              <a:t> mmHg </a:t>
            </a:r>
            <a:r>
              <a:rPr lang="en-ID" dirty="0" err="1"/>
              <a:t>daripada</a:t>
            </a:r>
            <a:r>
              <a:rPr lang="en-ID" dirty="0"/>
              <a:t> </a:t>
            </a:r>
            <a:r>
              <a:rPr lang="en-ID" dirty="0" err="1"/>
              <a:t>mengetahui</a:t>
            </a:r>
            <a:r>
              <a:rPr lang="en-ID" dirty="0"/>
              <a:t> </a:t>
            </a:r>
            <a:r>
              <a:rPr lang="en-ID" dirty="0" err="1"/>
              <a:t>distensibilitas</a:t>
            </a:r>
            <a:r>
              <a:rPr lang="en-ID" dirty="0"/>
              <a:t> masing-masing </a:t>
            </a:r>
            <a:r>
              <a:rPr lang="en-ID" dirty="0" err="1"/>
              <a:t>pembuluh</a:t>
            </a:r>
            <a:r>
              <a:rPr lang="en-ID" dirty="0"/>
              <a:t> </a:t>
            </a:r>
            <a:r>
              <a:rPr lang="en-ID" dirty="0" err="1"/>
              <a:t>darah</a:t>
            </a:r>
            <a:r>
              <a:rPr lang="en-ID" dirty="0"/>
              <a:t>. Nilai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disebut</a:t>
            </a:r>
            <a:r>
              <a:rPr lang="en-ID" dirty="0"/>
              <a:t> </a:t>
            </a:r>
            <a:r>
              <a:rPr lang="en-ID" dirty="0" err="1"/>
              <a:t>komplians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kapasitansi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masing-masing </a:t>
            </a:r>
            <a:r>
              <a:rPr lang="en-ID" dirty="0" err="1"/>
              <a:t>pembuluh</a:t>
            </a:r>
            <a:r>
              <a:rPr lang="en-ID" dirty="0"/>
              <a:t> </a:t>
            </a:r>
            <a:r>
              <a:rPr lang="en-ID" dirty="0" err="1"/>
              <a:t>darah</a:t>
            </a:r>
            <a:r>
              <a:rPr lang="en-ID" dirty="0"/>
              <a:t>; </a:t>
            </a:r>
            <a:r>
              <a:rPr lang="en-ID" dirty="0" err="1"/>
              <a:t>yaitu</a:t>
            </a:r>
            <a:r>
              <a:rPr lang="en-ID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73398-A8F4-4743-D654-FCC8AC2B6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556" y="4310638"/>
            <a:ext cx="6564451" cy="9750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6CFCDB-4EA0-DE09-5D66-F34813F1FEAA}"/>
              </a:ext>
            </a:extLst>
          </p:cNvPr>
          <p:cNvSpPr txBox="1"/>
          <p:nvPr/>
        </p:nvSpPr>
        <p:spPr>
          <a:xfrm>
            <a:off x="225532" y="6311900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D" dirty="0" err="1"/>
              <a:t>Sumber</a:t>
            </a:r>
            <a:r>
              <a:rPr lang="en-ID" dirty="0"/>
              <a:t>: </a:t>
            </a:r>
            <a:r>
              <a:rPr lang="en-ID" dirty="0" err="1"/>
              <a:t>guyton</a:t>
            </a:r>
            <a:r>
              <a:rPr lang="en-ID" dirty="0"/>
              <a:t> and hall physiology 14</a:t>
            </a:r>
            <a:r>
              <a:rPr lang="en-ID" baseline="30000" dirty="0"/>
              <a:t>th</a:t>
            </a:r>
            <a:r>
              <a:rPr lang="en-ID" dirty="0"/>
              <a:t> edition, 2020 </a:t>
            </a:r>
          </a:p>
        </p:txBody>
      </p:sp>
    </p:spTree>
    <p:extLst>
      <p:ext uri="{BB962C8B-B14F-4D97-AF65-F5344CB8AC3E}">
        <p14:creationId xmlns:p14="http://schemas.microsoft.com/office/powerpoint/2010/main" val="37015642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0298A-6433-3C56-FE24-DE6B64425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CBA5A-CB96-CEB8-3524-BABCCAC95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661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dirty="0"/>
              <a:t>Limpa </a:t>
            </a:r>
            <a:r>
              <a:rPr lang="en-US" sz="4400" b="1" dirty="0" err="1"/>
              <a:t>adalah</a:t>
            </a:r>
            <a:r>
              <a:rPr lang="en-US" sz="4400" b="1" dirty="0"/>
              <a:t> </a:t>
            </a:r>
            <a:r>
              <a:rPr lang="en-US" sz="4400" b="1" dirty="0" err="1"/>
              <a:t>Tempat</a:t>
            </a:r>
            <a:r>
              <a:rPr lang="en-US" sz="4400" b="1" dirty="0"/>
              <a:t> </a:t>
            </a:r>
            <a:r>
              <a:rPr lang="en-US" sz="4400" b="1" dirty="0" err="1"/>
              <a:t>Penyimpanan</a:t>
            </a:r>
            <a:r>
              <a:rPr lang="en-US" sz="4400" b="1" dirty="0"/>
              <a:t> Sel Darah Merah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14284-B846-7999-CA98-E6B29F9A4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8224"/>
            <a:ext cx="10515600" cy="44142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/>
              <a:t>Gambar 15-13 </a:t>
            </a:r>
            <a:r>
              <a:rPr lang="en-US" sz="2000" dirty="0" err="1"/>
              <a:t>menunjukkan</a:t>
            </a:r>
            <a:r>
              <a:rPr lang="en-US" sz="2000" dirty="0"/>
              <a:t> </a:t>
            </a:r>
            <a:r>
              <a:rPr lang="en-US" sz="2000" dirty="0" err="1"/>
              <a:t>bahwa</a:t>
            </a:r>
            <a:r>
              <a:rPr lang="en-US" sz="2000" dirty="0"/>
              <a:t> limpa </a:t>
            </a:r>
            <a:r>
              <a:rPr lang="en-US" sz="2000" dirty="0" err="1"/>
              <a:t>memiliki</a:t>
            </a:r>
            <a:r>
              <a:rPr lang="en-US" sz="2000" dirty="0"/>
              <a:t> dua area </a:t>
            </a:r>
            <a:r>
              <a:rPr lang="en-US" sz="2000" dirty="0" err="1"/>
              <a:t>terpisah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menyimpan</a:t>
            </a:r>
            <a:r>
              <a:rPr lang="en-US" sz="2000" dirty="0"/>
              <a:t> </a:t>
            </a:r>
            <a:r>
              <a:rPr lang="en-US" sz="2000" dirty="0" err="1"/>
              <a:t>darah</a:t>
            </a:r>
            <a:r>
              <a:rPr lang="en-US" sz="2000" dirty="0"/>
              <a:t>, sinus vena dan </a:t>
            </a:r>
            <a:r>
              <a:rPr lang="en-US" sz="2000" i="1" dirty="0"/>
              <a:t>the pulp</a:t>
            </a:r>
            <a:r>
              <a:rPr lang="en-US" sz="2000" dirty="0"/>
              <a:t>. Sinus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membengkak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cara</a:t>
            </a:r>
            <a:r>
              <a:rPr lang="en-US" sz="2000" dirty="0"/>
              <a:t> yang </a:t>
            </a:r>
            <a:r>
              <a:rPr lang="en-US" sz="2000" dirty="0" err="1"/>
              <a:t>sama</a:t>
            </a:r>
            <a:r>
              <a:rPr lang="en-US" sz="2000" dirty="0"/>
              <a:t> </a:t>
            </a:r>
            <a:r>
              <a:rPr lang="en-US" sz="2000" dirty="0" err="1"/>
              <a:t>seperti</a:t>
            </a:r>
            <a:r>
              <a:rPr lang="en-US" sz="2000" dirty="0"/>
              <a:t> </a:t>
            </a:r>
            <a:r>
              <a:rPr lang="en-US" sz="2000" dirty="0" err="1"/>
              <a:t>bagian</a:t>
            </a:r>
            <a:r>
              <a:rPr lang="en-US" sz="2000" dirty="0"/>
              <a:t> lain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sistem</a:t>
            </a:r>
            <a:r>
              <a:rPr lang="en-US" sz="2000" dirty="0"/>
              <a:t> vena dan </a:t>
            </a:r>
            <a:r>
              <a:rPr lang="en-US" sz="2000" dirty="0" err="1"/>
              <a:t>menyimpan</a:t>
            </a:r>
            <a:r>
              <a:rPr lang="en-US" sz="2000" dirty="0"/>
              <a:t> </a:t>
            </a:r>
            <a:r>
              <a:rPr lang="en-US" sz="2000" dirty="0" err="1"/>
              <a:t>darah</a:t>
            </a:r>
            <a:r>
              <a:rPr lang="en-US" sz="2000" dirty="0"/>
              <a:t> </a:t>
            </a:r>
            <a:r>
              <a:rPr lang="en-US" sz="2000" dirty="0" err="1"/>
              <a:t>utuh</a:t>
            </a:r>
            <a:r>
              <a:rPr lang="en-US" sz="2000" dirty="0"/>
              <a:t> </a:t>
            </a:r>
            <a:r>
              <a:rPr lang="en-US" sz="2000" i="1" dirty="0"/>
              <a:t>(whole blood</a:t>
            </a:r>
            <a:r>
              <a:rPr lang="en-US" sz="2000" dirty="0"/>
              <a:t>)</a:t>
            </a:r>
            <a:r>
              <a:rPr lang="en-US" sz="2000" i="1" dirty="0"/>
              <a:t>.</a:t>
            </a:r>
          </a:p>
          <a:p>
            <a:pPr marL="0" indent="0">
              <a:buNone/>
            </a:pPr>
            <a:r>
              <a:rPr lang="en-US" sz="2000" dirty="0"/>
              <a:t>Di </a:t>
            </a:r>
            <a:r>
              <a:rPr lang="en-US" sz="2000" i="1" dirty="0"/>
              <a:t>pulp</a:t>
            </a:r>
            <a:r>
              <a:rPr lang="en-US" sz="2000" dirty="0"/>
              <a:t> limpa, </a:t>
            </a:r>
            <a:r>
              <a:rPr lang="en-US" sz="2000" dirty="0" err="1"/>
              <a:t>kapiler</a:t>
            </a:r>
            <a:r>
              <a:rPr lang="en-US" sz="2000" dirty="0"/>
              <a:t> sangat </a:t>
            </a:r>
            <a:r>
              <a:rPr lang="en-US" sz="2000" dirty="0" err="1"/>
              <a:t>permeabel</a:t>
            </a:r>
            <a:r>
              <a:rPr lang="en-US" sz="2000" dirty="0"/>
              <a:t> </a:t>
            </a:r>
            <a:r>
              <a:rPr lang="en-US" sz="2000" dirty="0" err="1"/>
              <a:t>sehingga</a:t>
            </a:r>
            <a:r>
              <a:rPr lang="en-US" sz="2000" dirty="0"/>
              <a:t> </a:t>
            </a:r>
            <a:r>
              <a:rPr lang="en-US" sz="2000" dirty="0" err="1"/>
              <a:t>darah</a:t>
            </a:r>
            <a:r>
              <a:rPr lang="en-US" sz="2000" dirty="0"/>
              <a:t> </a:t>
            </a:r>
            <a:r>
              <a:rPr lang="en-US" sz="2000" dirty="0" err="1"/>
              <a:t>utuh</a:t>
            </a:r>
            <a:r>
              <a:rPr lang="en-US" sz="2000" dirty="0"/>
              <a:t> (</a:t>
            </a:r>
            <a:r>
              <a:rPr lang="en-US" sz="2000" i="1" dirty="0"/>
              <a:t>whole blood</a:t>
            </a:r>
            <a:r>
              <a:rPr lang="en-US" sz="2000" dirty="0"/>
              <a:t>), </a:t>
            </a:r>
            <a:r>
              <a:rPr lang="en-US" sz="2000" dirty="0" err="1"/>
              <a:t>termasuk</a:t>
            </a:r>
            <a:r>
              <a:rPr lang="en-US" sz="2000" dirty="0"/>
              <a:t> </a:t>
            </a:r>
            <a:r>
              <a:rPr lang="en-US" sz="2000" dirty="0" err="1"/>
              <a:t>sel</a:t>
            </a:r>
            <a:r>
              <a:rPr lang="en-US" sz="2000" dirty="0"/>
              <a:t> </a:t>
            </a:r>
            <a:r>
              <a:rPr lang="en-US" sz="2000" dirty="0" err="1"/>
              <a:t>darah</a:t>
            </a:r>
            <a:r>
              <a:rPr lang="en-US" sz="2000" dirty="0"/>
              <a:t> </a:t>
            </a:r>
            <a:r>
              <a:rPr lang="en-US" sz="2000" dirty="0" err="1"/>
              <a:t>merah</a:t>
            </a:r>
            <a:r>
              <a:rPr lang="en-US" sz="2000" dirty="0"/>
              <a:t>, </a:t>
            </a:r>
            <a:r>
              <a:rPr lang="en-US" sz="2000" dirty="0" err="1"/>
              <a:t>merembes</a:t>
            </a:r>
            <a:r>
              <a:rPr lang="en-US" sz="2000" dirty="0"/>
              <a:t> </a:t>
            </a:r>
            <a:r>
              <a:rPr lang="en-US" sz="2000" dirty="0" err="1"/>
              <a:t>melalui</a:t>
            </a:r>
            <a:r>
              <a:rPr lang="en-US" sz="2000" dirty="0"/>
              <a:t> </a:t>
            </a:r>
            <a:r>
              <a:rPr lang="en-US" sz="2000" dirty="0" err="1"/>
              <a:t>dinding</a:t>
            </a:r>
            <a:r>
              <a:rPr lang="en-US" sz="2000" dirty="0"/>
              <a:t> </a:t>
            </a:r>
            <a:r>
              <a:rPr lang="en-US" sz="2000" dirty="0" err="1"/>
              <a:t>kapiler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jalinan</a:t>
            </a:r>
            <a:r>
              <a:rPr lang="en-US" sz="2000" dirty="0"/>
              <a:t> </a:t>
            </a:r>
            <a:r>
              <a:rPr lang="en-US" sz="2000" dirty="0" err="1"/>
              <a:t>trabekular</a:t>
            </a:r>
            <a:r>
              <a:rPr lang="en-US" sz="2000" dirty="0"/>
              <a:t>, </a:t>
            </a:r>
            <a:r>
              <a:rPr lang="en-US" sz="2000" dirty="0" err="1"/>
              <a:t>membentuk</a:t>
            </a:r>
            <a:r>
              <a:rPr lang="en-US" sz="2000" dirty="0"/>
              <a:t> </a:t>
            </a:r>
            <a:r>
              <a:rPr lang="en-US" sz="2000" dirty="0" err="1"/>
              <a:t>pulpa</a:t>
            </a:r>
            <a:r>
              <a:rPr lang="en-US" sz="2000" dirty="0"/>
              <a:t> </a:t>
            </a:r>
            <a:r>
              <a:rPr lang="en-US" sz="2000" dirty="0" err="1"/>
              <a:t>merah</a:t>
            </a:r>
            <a:r>
              <a:rPr lang="en-US" sz="2000" dirty="0"/>
              <a:t>. Sel </a:t>
            </a:r>
            <a:r>
              <a:rPr lang="en-US" sz="2000" dirty="0" err="1"/>
              <a:t>darah</a:t>
            </a:r>
            <a:r>
              <a:rPr lang="en-US" sz="2000" dirty="0"/>
              <a:t> </a:t>
            </a:r>
            <a:r>
              <a:rPr lang="en-US" sz="2000" dirty="0" err="1"/>
              <a:t>merah</a:t>
            </a:r>
            <a:r>
              <a:rPr lang="en-US" sz="2000" dirty="0"/>
              <a:t> </a:t>
            </a:r>
            <a:r>
              <a:rPr lang="en-US" sz="2000" dirty="0" err="1"/>
              <a:t>terperangkap</a:t>
            </a:r>
            <a:r>
              <a:rPr lang="en-US" sz="2000" dirty="0"/>
              <a:t> oleh </a:t>
            </a:r>
            <a:r>
              <a:rPr lang="en-US" sz="2000" dirty="0" err="1"/>
              <a:t>trabekula</a:t>
            </a:r>
            <a:r>
              <a:rPr lang="en-US" sz="2000" dirty="0"/>
              <a:t> </a:t>
            </a:r>
            <a:r>
              <a:rPr lang="en-US" sz="2000" dirty="0" err="1"/>
              <a:t>sementara</a:t>
            </a:r>
            <a:r>
              <a:rPr lang="en-US" sz="2000" dirty="0"/>
              <a:t> plasma </a:t>
            </a:r>
            <a:r>
              <a:rPr lang="en-US" sz="2000" dirty="0" err="1"/>
              <a:t>terus</a:t>
            </a:r>
            <a:r>
              <a:rPr lang="en-US" sz="2000" dirty="0"/>
              <a:t> </a:t>
            </a:r>
            <a:r>
              <a:rPr lang="en-US" sz="2000" dirty="0" err="1"/>
              <a:t>mengalir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sinus vena dan </a:t>
            </a:r>
            <a:r>
              <a:rPr lang="en-US" sz="2000" dirty="0" err="1"/>
              <a:t>kemudian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</a:t>
            </a:r>
            <a:r>
              <a:rPr lang="en-US" sz="2000" dirty="0" err="1"/>
              <a:t>sirkulasi</a:t>
            </a:r>
            <a:r>
              <a:rPr lang="en-US" sz="2000" dirty="0"/>
              <a:t> </a:t>
            </a:r>
            <a:r>
              <a:rPr lang="en-US" sz="2000" dirty="0" err="1"/>
              <a:t>umum</a:t>
            </a:r>
            <a:r>
              <a:rPr lang="en-US" sz="2000" dirty="0"/>
              <a:t>. </a:t>
            </a:r>
            <a:r>
              <a:rPr lang="en-US" sz="2000" dirty="0" err="1"/>
              <a:t>Akibatnya</a:t>
            </a:r>
            <a:r>
              <a:rPr lang="en-US" sz="2000" dirty="0"/>
              <a:t>, </a:t>
            </a:r>
            <a:r>
              <a:rPr lang="en-US" sz="2000" dirty="0" err="1"/>
              <a:t>pulpa</a:t>
            </a:r>
            <a:r>
              <a:rPr lang="en-US" sz="2000" dirty="0"/>
              <a:t> </a:t>
            </a:r>
            <a:r>
              <a:rPr lang="en-US" sz="2000" dirty="0" err="1"/>
              <a:t>merah</a:t>
            </a:r>
            <a:r>
              <a:rPr lang="en-US" sz="2000" dirty="0"/>
              <a:t> limpa </a:t>
            </a:r>
            <a:r>
              <a:rPr lang="en-US" sz="2000" dirty="0" err="1"/>
              <a:t>merupakan</a:t>
            </a:r>
            <a:r>
              <a:rPr lang="en-US" sz="2000" dirty="0"/>
              <a:t> </a:t>
            </a:r>
            <a:r>
              <a:rPr lang="en-US" sz="2000" dirty="0" err="1"/>
              <a:t>tempat</a:t>
            </a:r>
            <a:r>
              <a:rPr lang="en-US" sz="2000" dirty="0"/>
              <a:t> </a:t>
            </a:r>
            <a:r>
              <a:rPr lang="en-US" sz="2000" dirty="0" err="1"/>
              <a:t>penyimpanan</a:t>
            </a:r>
            <a:r>
              <a:rPr lang="en-US" sz="2000" dirty="0"/>
              <a:t> </a:t>
            </a:r>
            <a:r>
              <a:rPr lang="en-US" sz="2000" dirty="0" err="1"/>
              <a:t>khusus</a:t>
            </a:r>
            <a:r>
              <a:rPr lang="en-US" sz="2000" dirty="0"/>
              <a:t> yang </a:t>
            </a:r>
            <a:r>
              <a:rPr lang="en-US" sz="2000" dirty="0" err="1"/>
              <a:t>berisi</a:t>
            </a:r>
            <a:r>
              <a:rPr lang="en-US" sz="2000" dirty="0"/>
              <a:t> </a:t>
            </a:r>
            <a:r>
              <a:rPr lang="en-US" sz="2000" dirty="0" err="1"/>
              <a:t>sejumlah</a:t>
            </a:r>
            <a:r>
              <a:rPr lang="en-US" sz="2000" dirty="0"/>
              <a:t> </a:t>
            </a:r>
            <a:r>
              <a:rPr lang="en-US" sz="2000" dirty="0" err="1"/>
              <a:t>besar</a:t>
            </a:r>
            <a:r>
              <a:rPr lang="en-US" sz="2000" dirty="0"/>
              <a:t> </a:t>
            </a:r>
            <a:r>
              <a:rPr lang="en-US" sz="2000" dirty="0" err="1"/>
              <a:t>sel</a:t>
            </a:r>
            <a:r>
              <a:rPr lang="en-US" sz="2000" dirty="0"/>
              <a:t> </a:t>
            </a:r>
            <a:r>
              <a:rPr lang="en-US" sz="2000" dirty="0" err="1"/>
              <a:t>darah</a:t>
            </a:r>
            <a:r>
              <a:rPr lang="en-US" sz="2000" dirty="0"/>
              <a:t> </a:t>
            </a:r>
            <a:r>
              <a:rPr lang="en-US" sz="2000" dirty="0" err="1"/>
              <a:t>merah</a:t>
            </a:r>
            <a:r>
              <a:rPr lang="en-US" sz="2000" dirty="0"/>
              <a:t> </a:t>
            </a:r>
            <a:r>
              <a:rPr lang="en-US" sz="2000" dirty="0" err="1"/>
              <a:t>pekat</a:t>
            </a:r>
            <a:r>
              <a:rPr lang="en-US" sz="2000" dirty="0"/>
              <a:t>. Sel </a:t>
            </a:r>
            <a:r>
              <a:rPr lang="en-US" sz="2000" dirty="0" err="1"/>
              <a:t>darah</a:t>
            </a:r>
            <a:r>
              <a:rPr lang="en-US" sz="2000" dirty="0"/>
              <a:t> </a:t>
            </a:r>
            <a:r>
              <a:rPr lang="en-US" sz="2000" dirty="0" err="1"/>
              <a:t>merah</a:t>
            </a:r>
            <a:r>
              <a:rPr lang="en-US" sz="2000" dirty="0"/>
              <a:t> </a:t>
            </a:r>
            <a:r>
              <a:rPr lang="en-US" sz="2000" dirty="0" err="1"/>
              <a:t>pekat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kemudian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dikeluarkan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</a:t>
            </a:r>
            <a:r>
              <a:rPr lang="en-US" sz="2000" dirty="0" err="1"/>
              <a:t>sirkulasi</a:t>
            </a:r>
            <a:r>
              <a:rPr lang="en-US" sz="2000" dirty="0"/>
              <a:t> </a:t>
            </a:r>
            <a:r>
              <a:rPr lang="en-US" sz="2000" dirty="0" err="1"/>
              <a:t>umum</a:t>
            </a:r>
            <a:r>
              <a:rPr lang="en-US" sz="2000" dirty="0"/>
              <a:t> </a:t>
            </a:r>
            <a:r>
              <a:rPr lang="en-US" sz="2000" dirty="0" err="1"/>
              <a:t>setiap</a:t>
            </a:r>
            <a:r>
              <a:rPr lang="en-US" sz="2000" dirty="0"/>
              <a:t> kali </a:t>
            </a:r>
            <a:r>
              <a:rPr lang="en-US" sz="2000" dirty="0" err="1"/>
              <a:t>sistem</a:t>
            </a:r>
            <a:r>
              <a:rPr lang="en-US" sz="2000" dirty="0"/>
              <a:t> </a:t>
            </a:r>
            <a:r>
              <a:rPr lang="en-US" sz="2000" dirty="0" err="1"/>
              <a:t>saraf</a:t>
            </a:r>
            <a:r>
              <a:rPr lang="en-US" sz="2000" dirty="0"/>
              <a:t> </a:t>
            </a:r>
            <a:r>
              <a:rPr lang="en-US" sz="2000" dirty="0" err="1"/>
              <a:t>simpatik</a:t>
            </a:r>
            <a:r>
              <a:rPr lang="en-US" sz="2000" dirty="0"/>
              <a:t> </a:t>
            </a:r>
            <a:r>
              <a:rPr lang="en-US" sz="2000" dirty="0" err="1"/>
              <a:t>tereksitasi</a:t>
            </a:r>
            <a:r>
              <a:rPr lang="en-US" sz="2000" dirty="0"/>
              <a:t> dan </a:t>
            </a:r>
            <a:r>
              <a:rPr lang="en-US" sz="2000" dirty="0" err="1"/>
              <a:t>menyebabkan</a:t>
            </a:r>
            <a:r>
              <a:rPr lang="en-US" sz="2000" dirty="0"/>
              <a:t> limpa dan </a:t>
            </a:r>
            <a:r>
              <a:rPr lang="en-US" sz="2000" dirty="0" err="1"/>
              <a:t>pembuluh</a:t>
            </a:r>
            <a:r>
              <a:rPr lang="en-US" sz="2000" dirty="0"/>
              <a:t> </a:t>
            </a:r>
            <a:r>
              <a:rPr lang="en-US" sz="2000" dirty="0" err="1"/>
              <a:t>darahnya</a:t>
            </a:r>
            <a:r>
              <a:rPr lang="en-US" sz="2000" dirty="0"/>
              <a:t> </a:t>
            </a:r>
            <a:r>
              <a:rPr lang="en-US" sz="2000" dirty="0" err="1"/>
              <a:t>berkontraksi</a:t>
            </a:r>
            <a:r>
              <a:rPr lang="en-US" sz="2000" dirty="0"/>
              <a:t>. </a:t>
            </a:r>
            <a:r>
              <a:rPr lang="en-US" sz="2000" dirty="0" err="1"/>
              <a:t>Sebanyak</a:t>
            </a:r>
            <a:r>
              <a:rPr lang="en-US" sz="2000" dirty="0"/>
              <a:t> 50 ml </a:t>
            </a:r>
            <a:r>
              <a:rPr lang="en-US" sz="2000" dirty="0" err="1"/>
              <a:t>sel</a:t>
            </a:r>
            <a:r>
              <a:rPr lang="en-US" sz="2000" dirty="0"/>
              <a:t> </a:t>
            </a:r>
            <a:r>
              <a:rPr lang="en-US" sz="2000" dirty="0" err="1"/>
              <a:t>darah</a:t>
            </a:r>
            <a:r>
              <a:rPr lang="en-US" sz="2000" dirty="0"/>
              <a:t> </a:t>
            </a:r>
            <a:r>
              <a:rPr lang="en-US" sz="2000" dirty="0" err="1"/>
              <a:t>merah</a:t>
            </a:r>
            <a:r>
              <a:rPr lang="en-US" sz="2000" dirty="0"/>
              <a:t> </a:t>
            </a:r>
            <a:r>
              <a:rPr lang="en-US" sz="2000" dirty="0" err="1"/>
              <a:t>pekat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dilepaskan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sirkulasi</a:t>
            </a:r>
            <a:r>
              <a:rPr lang="en-US" sz="2000" dirty="0"/>
              <a:t>, </a:t>
            </a:r>
            <a:r>
              <a:rPr lang="en-US" sz="2000" dirty="0" err="1"/>
              <a:t>meningkatkan</a:t>
            </a:r>
            <a:r>
              <a:rPr lang="en-US" sz="2000" dirty="0"/>
              <a:t> </a:t>
            </a:r>
            <a:r>
              <a:rPr lang="en-US" sz="2000" dirty="0" err="1"/>
              <a:t>hematokrit</a:t>
            </a:r>
            <a:r>
              <a:rPr lang="en-US" sz="2000" dirty="0"/>
              <a:t> </a:t>
            </a:r>
            <a:r>
              <a:rPr lang="en-US" sz="2000" dirty="0" err="1"/>
              <a:t>sebesar</a:t>
            </a:r>
            <a:r>
              <a:rPr lang="en-US" sz="2000" dirty="0"/>
              <a:t> 1-2%.</a:t>
            </a:r>
            <a:endParaRPr lang="en-ID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A6D3FF-23BF-E6D8-2D69-86B82D8C19E2}"/>
              </a:ext>
            </a:extLst>
          </p:cNvPr>
          <p:cNvSpPr txBox="1"/>
          <p:nvPr/>
        </p:nvSpPr>
        <p:spPr>
          <a:xfrm>
            <a:off x="225532" y="6311900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D" dirty="0" err="1"/>
              <a:t>Sumber</a:t>
            </a:r>
            <a:r>
              <a:rPr lang="en-ID" dirty="0"/>
              <a:t>: </a:t>
            </a:r>
            <a:r>
              <a:rPr lang="en-ID" dirty="0" err="1"/>
              <a:t>guyton</a:t>
            </a:r>
            <a:r>
              <a:rPr lang="en-ID" dirty="0"/>
              <a:t> and hall physiology 14</a:t>
            </a:r>
            <a:r>
              <a:rPr lang="en-ID" baseline="30000" dirty="0"/>
              <a:t>th</a:t>
            </a:r>
            <a:r>
              <a:rPr lang="en-ID" dirty="0"/>
              <a:t> edition, 2020 </a:t>
            </a:r>
          </a:p>
        </p:txBody>
      </p:sp>
    </p:spTree>
    <p:extLst>
      <p:ext uri="{BB962C8B-B14F-4D97-AF65-F5344CB8AC3E}">
        <p14:creationId xmlns:p14="http://schemas.microsoft.com/office/powerpoint/2010/main" val="29686032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D105F-8819-D244-9A04-5997060B4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491CED6-FF1E-8F3B-0DE6-4DD3ADFA415B}"/>
              </a:ext>
            </a:extLst>
          </p:cNvPr>
          <p:cNvSpPr txBox="1"/>
          <p:nvPr/>
        </p:nvSpPr>
        <p:spPr>
          <a:xfrm>
            <a:off x="225532" y="6311900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D" dirty="0" err="1"/>
              <a:t>Sumber</a:t>
            </a:r>
            <a:r>
              <a:rPr lang="en-ID" dirty="0"/>
              <a:t>: </a:t>
            </a:r>
            <a:r>
              <a:rPr lang="en-ID" dirty="0" err="1"/>
              <a:t>guyton</a:t>
            </a:r>
            <a:r>
              <a:rPr lang="en-ID" dirty="0"/>
              <a:t> and hall physiology 14</a:t>
            </a:r>
            <a:r>
              <a:rPr lang="en-ID" baseline="30000" dirty="0"/>
              <a:t>th</a:t>
            </a:r>
            <a:r>
              <a:rPr lang="en-ID" dirty="0"/>
              <a:t> edition, 2020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62051-E6CD-C96A-CFA6-460522DE1B87}"/>
              </a:ext>
            </a:extLst>
          </p:cNvPr>
          <p:cNvSpPr txBox="1"/>
          <p:nvPr/>
        </p:nvSpPr>
        <p:spPr>
          <a:xfrm>
            <a:off x="870857" y="2619607"/>
            <a:ext cx="46663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GAMBAR 15-13 </a:t>
            </a:r>
            <a:r>
              <a:rPr lang="en-US" dirty="0" err="1"/>
              <a:t>Struktur</a:t>
            </a:r>
            <a:r>
              <a:rPr lang="en-US" dirty="0"/>
              <a:t> </a:t>
            </a:r>
            <a:r>
              <a:rPr lang="en-US" dirty="0" err="1"/>
              <a:t>fungsional</a:t>
            </a:r>
            <a:r>
              <a:rPr lang="en-US" dirty="0"/>
              <a:t> limpa.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0CBED-A5EF-2589-37CE-ECC50D8E7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126" y="888018"/>
            <a:ext cx="5426413" cy="42709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7CCF96-9497-0CB5-604E-DB961390AAE3}"/>
              </a:ext>
            </a:extLst>
          </p:cNvPr>
          <p:cNvSpPr txBox="1"/>
          <p:nvPr/>
        </p:nvSpPr>
        <p:spPr>
          <a:xfrm>
            <a:off x="358387" y="3869062"/>
            <a:ext cx="60969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Di area lain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pulpa</a:t>
            </a:r>
            <a:r>
              <a:rPr lang="en-ID" dirty="0"/>
              <a:t> limpa </a:t>
            </a:r>
            <a:r>
              <a:rPr lang="en-ID" dirty="0" err="1"/>
              <a:t>terdapat</a:t>
            </a:r>
            <a:r>
              <a:rPr lang="en-ID" dirty="0"/>
              <a:t> </a:t>
            </a:r>
            <a:r>
              <a:rPr lang="en-ID" dirty="0" err="1"/>
              <a:t>pulau-pulau</a:t>
            </a:r>
            <a:r>
              <a:rPr lang="en-ID" dirty="0"/>
              <a:t> </a:t>
            </a:r>
            <a:r>
              <a:rPr lang="en-ID" dirty="0" err="1"/>
              <a:t>sel</a:t>
            </a:r>
            <a:r>
              <a:rPr lang="en-ID" dirty="0"/>
              <a:t> </a:t>
            </a:r>
            <a:r>
              <a:rPr lang="en-ID" dirty="0" err="1"/>
              <a:t>darah</a:t>
            </a:r>
            <a:r>
              <a:rPr lang="en-ID" dirty="0"/>
              <a:t> </a:t>
            </a:r>
            <a:r>
              <a:rPr lang="en-ID" dirty="0" err="1"/>
              <a:t>putih</a:t>
            </a:r>
            <a:r>
              <a:rPr lang="en-ID" dirty="0"/>
              <a:t>, yang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kolektif</a:t>
            </a:r>
            <a:r>
              <a:rPr lang="en-ID" dirty="0"/>
              <a:t> </a:t>
            </a:r>
            <a:r>
              <a:rPr lang="en-ID" dirty="0" err="1"/>
              <a:t>disebut</a:t>
            </a:r>
            <a:r>
              <a:rPr lang="en-ID" dirty="0"/>
              <a:t> </a:t>
            </a:r>
            <a:r>
              <a:rPr lang="en-ID" dirty="0" err="1"/>
              <a:t>pulpa</a:t>
            </a:r>
            <a:r>
              <a:rPr lang="en-ID" dirty="0"/>
              <a:t> </a:t>
            </a:r>
            <a:r>
              <a:rPr lang="en-ID" dirty="0" err="1"/>
              <a:t>putih</a:t>
            </a:r>
            <a:r>
              <a:rPr lang="en-ID" dirty="0"/>
              <a:t>. Di </a:t>
            </a:r>
            <a:r>
              <a:rPr lang="en-ID" dirty="0" err="1"/>
              <a:t>sini</a:t>
            </a:r>
            <a:r>
              <a:rPr lang="en-ID" dirty="0"/>
              <a:t>, </a:t>
            </a:r>
            <a:r>
              <a:rPr lang="en-ID" dirty="0" err="1"/>
              <a:t>sel-sel</a:t>
            </a:r>
            <a:r>
              <a:rPr lang="en-ID" dirty="0"/>
              <a:t> </a:t>
            </a:r>
            <a:r>
              <a:rPr lang="en-ID" dirty="0" err="1"/>
              <a:t>limfoid</a:t>
            </a:r>
            <a:r>
              <a:rPr lang="en-ID" dirty="0"/>
              <a:t> </a:t>
            </a:r>
            <a:r>
              <a:rPr lang="en-ID" dirty="0" err="1"/>
              <a:t>diproduksi</a:t>
            </a:r>
            <a:r>
              <a:rPr lang="en-ID" dirty="0"/>
              <a:t> yang </a:t>
            </a:r>
            <a:r>
              <a:rPr lang="en-ID" dirty="0" err="1"/>
              <a:t>mirip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yang </a:t>
            </a:r>
            <a:r>
              <a:rPr lang="en-ID" dirty="0" err="1"/>
              <a:t>diproduksi</a:t>
            </a:r>
            <a:r>
              <a:rPr lang="en-ID" dirty="0"/>
              <a:t> di </a:t>
            </a:r>
            <a:r>
              <a:rPr lang="en-ID" dirty="0" err="1"/>
              <a:t>kelenjar</a:t>
            </a:r>
            <a:r>
              <a:rPr lang="en-ID" dirty="0"/>
              <a:t> </a:t>
            </a:r>
            <a:r>
              <a:rPr lang="en-ID" dirty="0" err="1"/>
              <a:t>getah</a:t>
            </a:r>
            <a:r>
              <a:rPr lang="en-ID" dirty="0"/>
              <a:t> </a:t>
            </a:r>
            <a:r>
              <a:rPr lang="en-ID" dirty="0" err="1"/>
              <a:t>bening</a:t>
            </a:r>
            <a:r>
              <a:rPr lang="en-ID" dirty="0"/>
              <a:t>. </a:t>
            </a:r>
            <a:r>
              <a:rPr lang="en-ID" dirty="0" err="1"/>
              <a:t>Mereka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bagian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kekebalan</a:t>
            </a:r>
            <a:r>
              <a:rPr lang="en-ID" dirty="0"/>
              <a:t> </a:t>
            </a:r>
            <a:r>
              <a:rPr lang="en-ID" dirty="0" err="1"/>
              <a:t>tubuh</a:t>
            </a:r>
            <a:r>
              <a:rPr lang="en-ID" dirty="0"/>
              <a:t>, yang </a:t>
            </a:r>
            <a:r>
              <a:rPr lang="en-ID" dirty="0" err="1"/>
              <a:t>dijelaskan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chapter 35.</a:t>
            </a:r>
          </a:p>
        </p:txBody>
      </p:sp>
    </p:spTree>
    <p:extLst>
      <p:ext uri="{BB962C8B-B14F-4D97-AF65-F5344CB8AC3E}">
        <p14:creationId xmlns:p14="http://schemas.microsoft.com/office/powerpoint/2010/main" val="4017956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6DEFC-27B3-2D06-50A0-EF7925C8D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4E629-11E3-1F0D-EC30-33DF61E2D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661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D" sz="4400" b="1" dirty="0" err="1"/>
              <a:t>Fungsi</a:t>
            </a:r>
            <a:r>
              <a:rPr lang="en-ID" sz="4400" b="1" dirty="0"/>
              <a:t> </a:t>
            </a:r>
            <a:r>
              <a:rPr lang="en-ID" sz="4400" b="1" dirty="0" err="1"/>
              <a:t>Pembersihan</a:t>
            </a:r>
            <a:r>
              <a:rPr lang="en-ID" sz="4400" b="1" dirty="0"/>
              <a:t> Darah Limpa—</a:t>
            </a:r>
            <a:r>
              <a:rPr lang="en-ID" sz="4400" b="1" dirty="0" err="1"/>
              <a:t>Pembuangan</a:t>
            </a:r>
            <a:r>
              <a:rPr lang="en-ID" sz="4400" b="1" dirty="0"/>
              <a:t> Sel-Sel Lama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98EB3-8899-ED1B-5F4C-5D7811B27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8224"/>
            <a:ext cx="10515600" cy="44142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D" sz="2000" dirty="0"/>
              <a:t>Sel-</a:t>
            </a:r>
            <a:r>
              <a:rPr lang="en-ID" sz="2000" dirty="0" err="1"/>
              <a:t>sel</a:t>
            </a:r>
            <a:r>
              <a:rPr lang="en-ID" sz="2000" dirty="0"/>
              <a:t> </a:t>
            </a:r>
            <a:r>
              <a:rPr lang="en-ID" sz="2000" dirty="0" err="1"/>
              <a:t>darah</a:t>
            </a:r>
            <a:r>
              <a:rPr lang="en-ID" sz="2000" dirty="0"/>
              <a:t> yang </a:t>
            </a:r>
            <a:r>
              <a:rPr lang="en-ID" sz="2000" dirty="0" err="1"/>
              <a:t>melewati</a:t>
            </a:r>
            <a:r>
              <a:rPr lang="en-ID" sz="2000" dirty="0"/>
              <a:t> </a:t>
            </a:r>
            <a:r>
              <a:rPr lang="en-ID" sz="2000" dirty="0" err="1"/>
              <a:t>pulpa</a:t>
            </a:r>
            <a:r>
              <a:rPr lang="en-ID" sz="2000" dirty="0"/>
              <a:t> limpa </a:t>
            </a:r>
            <a:r>
              <a:rPr lang="en-ID" sz="2000" dirty="0" err="1"/>
              <a:t>sebelum</a:t>
            </a:r>
            <a:r>
              <a:rPr lang="en-ID" sz="2000" dirty="0"/>
              <a:t> </a:t>
            </a:r>
            <a:r>
              <a:rPr lang="en-ID" sz="2000" dirty="0" err="1"/>
              <a:t>memasuki</a:t>
            </a:r>
            <a:r>
              <a:rPr lang="en-ID" sz="2000" dirty="0"/>
              <a:t> sinus </a:t>
            </a:r>
            <a:r>
              <a:rPr lang="en-ID" sz="2000" dirty="0" err="1"/>
              <a:t>mengalami</a:t>
            </a:r>
            <a:r>
              <a:rPr lang="en-ID" sz="2000" dirty="0"/>
              <a:t> </a:t>
            </a:r>
            <a:r>
              <a:rPr lang="en-ID" sz="2000" dirty="0" err="1"/>
              <a:t>pemerasan</a:t>
            </a:r>
            <a:r>
              <a:rPr lang="en-ID" sz="2000" dirty="0"/>
              <a:t> </a:t>
            </a:r>
            <a:r>
              <a:rPr lang="en-ID" sz="2000" dirty="0" err="1"/>
              <a:t>menyeluruh</a:t>
            </a:r>
            <a:r>
              <a:rPr lang="en-ID" sz="2000" dirty="0"/>
              <a:t>. Oleh </a:t>
            </a:r>
            <a:r>
              <a:rPr lang="en-ID" sz="2000" dirty="0" err="1"/>
              <a:t>karena</a:t>
            </a:r>
            <a:r>
              <a:rPr lang="en-ID" sz="2000" dirty="0"/>
              <a:t> </a:t>
            </a:r>
            <a:r>
              <a:rPr lang="en-ID" sz="2000" dirty="0" err="1"/>
              <a:t>itu</a:t>
            </a:r>
            <a:r>
              <a:rPr lang="en-ID" sz="2000" dirty="0"/>
              <a:t>, </a:t>
            </a:r>
            <a:r>
              <a:rPr lang="en-ID" sz="2000" dirty="0" err="1"/>
              <a:t>dapat</a:t>
            </a:r>
            <a:r>
              <a:rPr lang="en-ID" sz="2000" dirty="0"/>
              <a:t> </a:t>
            </a:r>
            <a:r>
              <a:rPr lang="en-ID" sz="2000" dirty="0" err="1"/>
              <a:t>kita</a:t>
            </a:r>
            <a:r>
              <a:rPr lang="en-ID" sz="2000" dirty="0"/>
              <a:t> </a:t>
            </a:r>
            <a:r>
              <a:rPr lang="en-ID" sz="2000" dirty="0" err="1"/>
              <a:t>perkirakan</a:t>
            </a:r>
            <a:r>
              <a:rPr lang="en-ID" sz="2000" dirty="0"/>
              <a:t> </a:t>
            </a:r>
            <a:r>
              <a:rPr lang="en-ID" sz="2000" dirty="0" err="1"/>
              <a:t>bahwa</a:t>
            </a:r>
            <a:r>
              <a:rPr lang="en-ID" sz="2000" dirty="0"/>
              <a:t> </a:t>
            </a:r>
            <a:r>
              <a:rPr lang="en-ID" sz="2000" dirty="0" err="1"/>
              <a:t>sel-sel</a:t>
            </a:r>
            <a:r>
              <a:rPr lang="en-ID" sz="2000" dirty="0"/>
              <a:t> </a:t>
            </a:r>
            <a:r>
              <a:rPr lang="en-ID" sz="2000" dirty="0" err="1"/>
              <a:t>darah</a:t>
            </a:r>
            <a:r>
              <a:rPr lang="en-ID" sz="2000" dirty="0"/>
              <a:t> </a:t>
            </a:r>
            <a:r>
              <a:rPr lang="en-ID" sz="2000" dirty="0" err="1"/>
              <a:t>merah</a:t>
            </a:r>
            <a:r>
              <a:rPr lang="en-ID" sz="2000" dirty="0"/>
              <a:t> yang </a:t>
            </a:r>
            <a:r>
              <a:rPr lang="en-ID" sz="2000" dirty="0" err="1"/>
              <a:t>sudah</a:t>
            </a:r>
            <a:r>
              <a:rPr lang="en-ID" sz="2000" dirty="0"/>
              <a:t> </a:t>
            </a:r>
            <a:r>
              <a:rPr lang="en-ID" sz="2000" dirty="0" err="1"/>
              <a:t>rapuh</a:t>
            </a:r>
            <a:r>
              <a:rPr lang="en-ID" sz="2000" dirty="0"/>
              <a:t> </a:t>
            </a:r>
            <a:r>
              <a:rPr lang="en-ID" sz="2000" dirty="0" err="1"/>
              <a:t>tidak</a:t>
            </a:r>
            <a:r>
              <a:rPr lang="en-ID" sz="2000" dirty="0"/>
              <a:t> </a:t>
            </a:r>
            <a:r>
              <a:rPr lang="en-ID" sz="2000" dirty="0" err="1"/>
              <a:t>akan</a:t>
            </a:r>
            <a:r>
              <a:rPr lang="en-ID" sz="2000" dirty="0"/>
              <a:t> </a:t>
            </a:r>
            <a:r>
              <a:rPr lang="en-ID" sz="2000" dirty="0" err="1"/>
              <a:t>mampu</a:t>
            </a:r>
            <a:r>
              <a:rPr lang="en-ID" sz="2000" dirty="0"/>
              <a:t> </a:t>
            </a:r>
            <a:r>
              <a:rPr lang="en-ID" sz="2000" dirty="0" err="1"/>
              <a:t>menahan</a:t>
            </a:r>
            <a:r>
              <a:rPr lang="en-ID" sz="2000" dirty="0"/>
              <a:t> trauma </a:t>
            </a:r>
            <a:r>
              <a:rPr lang="en-ID" sz="2000" dirty="0" err="1"/>
              <a:t>tersebut</a:t>
            </a:r>
            <a:r>
              <a:rPr lang="en-ID" sz="2000" dirty="0"/>
              <a:t>. Karena </a:t>
            </a:r>
            <a:r>
              <a:rPr lang="en-ID" sz="2000" dirty="0" err="1"/>
              <a:t>alasan</a:t>
            </a:r>
            <a:r>
              <a:rPr lang="en-ID" sz="2000" dirty="0"/>
              <a:t> </a:t>
            </a:r>
            <a:r>
              <a:rPr lang="en-ID" sz="2000" dirty="0" err="1"/>
              <a:t>ini</a:t>
            </a:r>
            <a:r>
              <a:rPr lang="en-ID" sz="2000" dirty="0"/>
              <a:t>, </a:t>
            </a:r>
            <a:r>
              <a:rPr lang="en-ID" sz="2000" dirty="0" err="1"/>
              <a:t>banyak</a:t>
            </a:r>
            <a:r>
              <a:rPr lang="en-ID" sz="2000" dirty="0"/>
              <a:t> </a:t>
            </a:r>
            <a:r>
              <a:rPr lang="en-ID" sz="2000" dirty="0" err="1"/>
              <a:t>sel</a:t>
            </a:r>
            <a:r>
              <a:rPr lang="en-ID" sz="2000" dirty="0"/>
              <a:t> </a:t>
            </a:r>
            <a:r>
              <a:rPr lang="en-ID" sz="2000" dirty="0" err="1"/>
              <a:t>darah</a:t>
            </a:r>
            <a:r>
              <a:rPr lang="en-ID" sz="2000" dirty="0"/>
              <a:t> </a:t>
            </a:r>
            <a:r>
              <a:rPr lang="en-ID" sz="2000" dirty="0" err="1"/>
              <a:t>merah</a:t>
            </a:r>
            <a:r>
              <a:rPr lang="en-ID" sz="2000" dirty="0"/>
              <a:t> yang </a:t>
            </a:r>
            <a:r>
              <a:rPr lang="en-ID" sz="2000" dirty="0" err="1"/>
              <a:t>hancur</a:t>
            </a:r>
            <a:r>
              <a:rPr lang="en-ID" sz="2000" dirty="0"/>
              <a:t> di limpa. </a:t>
            </a:r>
            <a:r>
              <a:rPr lang="en-ID" sz="2000" dirty="0" err="1"/>
              <a:t>Setelah</a:t>
            </a:r>
            <a:r>
              <a:rPr lang="en-ID" sz="2000" dirty="0"/>
              <a:t> </a:t>
            </a:r>
            <a:r>
              <a:rPr lang="en-ID" sz="2000" dirty="0" err="1"/>
              <a:t>sel-sel</a:t>
            </a:r>
            <a:r>
              <a:rPr lang="en-ID" sz="2000" dirty="0"/>
              <a:t> </a:t>
            </a:r>
            <a:r>
              <a:rPr lang="en-ID" sz="2000" dirty="0" err="1"/>
              <a:t>pecah</a:t>
            </a:r>
            <a:r>
              <a:rPr lang="en-ID" sz="2000" dirty="0"/>
              <a:t>, </a:t>
            </a:r>
            <a:r>
              <a:rPr lang="en-ID" sz="2000" dirty="0" err="1"/>
              <a:t>hemoglobin</a:t>
            </a:r>
            <a:r>
              <a:rPr lang="en-ID" sz="2000" dirty="0"/>
              <a:t> dan stroma </a:t>
            </a:r>
            <a:r>
              <a:rPr lang="en-ID" sz="2000" dirty="0" err="1"/>
              <a:t>sel</a:t>
            </a:r>
            <a:r>
              <a:rPr lang="en-ID" sz="2000" dirty="0"/>
              <a:t> yang </a:t>
            </a:r>
            <a:r>
              <a:rPr lang="en-ID" sz="2000" dirty="0" err="1"/>
              <a:t>dilepaskan</a:t>
            </a:r>
            <a:r>
              <a:rPr lang="en-ID" sz="2000" dirty="0"/>
              <a:t> </a:t>
            </a:r>
            <a:r>
              <a:rPr lang="en-ID" sz="2000" dirty="0" err="1"/>
              <a:t>dicerna</a:t>
            </a:r>
            <a:r>
              <a:rPr lang="en-ID" sz="2000" dirty="0"/>
              <a:t> oleh </a:t>
            </a:r>
            <a:r>
              <a:rPr lang="en-ID" sz="2000" dirty="0" err="1"/>
              <a:t>sel-sel</a:t>
            </a:r>
            <a:r>
              <a:rPr lang="en-ID" sz="2000" dirty="0"/>
              <a:t> </a:t>
            </a:r>
            <a:r>
              <a:rPr lang="en-ID" sz="2000" dirty="0" err="1"/>
              <a:t>retikuloendotelial</a:t>
            </a:r>
            <a:r>
              <a:rPr lang="en-ID" sz="2000" dirty="0"/>
              <a:t> limpa, dan </a:t>
            </a:r>
            <a:r>
              <a:rPr lang="en-ID" sz="2000" dirty="0" err="1"/>
              <a:t>produk-produk</a:t>
            </a:r>
            <a:r>
              <a:rPr lang="en-ID" sz="2000" dirty="0"/>
              <a:t> </a:t>
            </a:r>
            <a:r>
              <a:rPr lang="en-ID" sz="2000" dirty="0" err="1"/>
              <a:t>dari</a:t>
            </a:r>
            <a:r>
              <a:rPr lang="en-ID" sz="2000" dirty="0"/>
              <a:t> </a:t>
            </a:r>
            <a:r>
              <a:rPr lang="en-ID" sz="2000" dirty="0" err="1"/>
              <a:t>hasil</a:t>
            </a:r>
            <a:r>
              <a:rPr lang="en-ID" sz="2000" dirty="0"/>
              <a:t> </a:t>
            </a:r>
            <a:r>
              <a:rPr lang="en-ID" sz="2000" dirty="0" err="1"/>
              <a:t>pencernaan</a:t>
            </a:r>
            <a:r>
              <a:rPr lang="en-ID" sz="2000" dirty="0"/>
              <a:t> </a:t>
            </a:r>
            <a:r>
              <a:rPr lang="en-ID" sz="2000" dirty="0" err="1"/>
              <a:t>tersebut</a:t>
            </a:r>
            <a:r>
              <a:rPr lang="en-ID" sz="2000" dirty="0"/>
              <a:t> </a:t>
            </a:r>
            <a:r>
              <a:rPr lang="en-ID" sz="2000" dirty="0" err="1"/>
              <a:t>terutama</a:t>
            </a:r>
            <a:r>
              <a:rPr lang="en-ID" sz="2000" dirty="0"/>
              <a:t> </a:t>
            </a:r>
            <a:r>
              <a:rPr lang="en-ID" sz="2000" dirty="0" err="1"/>
              <a:t>digunakan</a:t>
            </a:r>
            <a:r>
              <a:rPr lang="en-ID" sz="2000" dirty="0"/>
              <a:t> </a:t>
            </a:r>
            <a:r>
              <a:rPr lang="en-ID" sz="2000" dirty="0" err="1"/>
              <a:t>kembali</a:t>
            </a:r>
            <a:r>
              <a:rPr lang="en-ID" sz="2000" dirty="0"/>
              <a:t> oleh </a:t>
            </a:r>
            <a:r>
              <a:rPr lang="en-ID" sz="2000" dirty="0" err="1"/>
              <a:t>tubuh</a:t>
            </a:r>
            <a:r>
              <a:rPr lang="en-ID" sz="2000" dirty="0"/>
              <a:t> </a:t>
            </a:r>
            <a:r>
              <a:rPr lang="en-ID" sz="2000" dirty="0" err="1"/>
              <a:t>sebagai</a:t>
            </a:r>
            <a:r>
              <a:rPr lang="en-ID" sz="2000" dirty="0"/>
              <a:t> </a:t>
            </a:r>
            <a:r>
              <a:rPr lang="en-ID" sz="2000" dirty="0" err="1"/>
              <a:t>nutrisi</a:t>
            </a:r>
            <a:r>
              <a:rPr lang="en-ID" sz="2000" dirty="0"/>
              <a:t>, yang </a:t>
            </a:r>
            <a:r>
              <a:rPr lang="en-ID" sz="2000" dirty="0" err="1"/>
              <a:t>sering</a:t>
            </a:r>
            <a:r>
              <a:rPr lang="en-ID" sz="2000" dirty="0"/>
              <a:t> </a:t>
            </a:r>
            <a:r>
              <a:rPr lang="en-ID" sz="2000" dirty="0" err="1"/>
              <a:t>digunakan</a:t>
            </a:r>
            <a:r>
              <a:rPr lang="en-ID" sz="2000" dirty="0"/>
              <a:t> </a:t>
            </a:r>
            <a:r>
              <a:rPr lang="en-ID" sz="2000" dirty="0" err="1"/>
              <a:t>untuk</a:t>
            </a:r>
            <a:r>
              <a:rPr lang="en-ID" sz="2000" dirty="0"/>
              <a:t> </a:t>
            </a:r>
            <a:r>
              <a:rPr lang="en-ID" sz="2000" dirty="0" err="1"/>
              <a:t>membuat</a:t>
            </a:r>
            <a:r>
              <a:rPr lang="en-ID" sz="2000" dirty="0"/>
              <a:t> </a:t>
            </a:r>
            <a:r>
              <a:rPr lang="en-ID" sz="2000" dirty="0" err="1"/>
              <a:t>sel-sel</a:t>
            </a:r>
            <a:r>
              <a:rPr lang="en-ID" sz="2000" dirty="0"/>
              <a:t> </a:t>
            </a:r>
            <a:r>
              <a:rPr lang="en-ID" sz="2000" dirty="0" err="1"/>
              <a:t>darah</a:t>
            </a:r>
            <a:r>
              <a:rPr lang="en-ID" sz="2000" dirty="0"/>
              <a:t> </a:t>
            </a:r>
            <a:r>
              <a:rPr lang="en-ID" sz="2000" dirty="0" err="1"/>
              <a:t>baru</a:t>
            </a:r>
            <a:r>
              <a:rPr lang="en-ID" sz="20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A8EA78-6EF5-1D3A-E6FE-7F1E55F11820}"/>
              </a:ext>
            </a:extLst>
          </p:cNvPr>
          <p:cNvSpPr txBox="1"/>
          <p:nvPr/>
        </p:nvSpPr>
        <p:spPr>
          <a:xfrm>
            <a:off x="225532" y="6311900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D" dirty="0" err="1"/>
              <a:t>Sumber</a:t>
            </a:r>
            <a:r>
              <a:rPr lang="en-ID" dirty="0"/>
              <a:t>: </a:t>
            </a:r>
            <a:r>
              <a:rPr lang="en-ID" dirty="0" err="1"/>
              <a:t>guyton</a:t>
            </a:r>
            <a:r>
              <a:rPr lang="en-ID" dirty="0"/>
              <a:t> and hall physiology 14</a:t>
            </a:r>
            <a:r>
              <a:rPr lang="en-ID" baseline="30000" dirty="0"/>
              <a:t>th</a:t>
            </a:r>
            <a:r>
              <a:rPr lang="en-ID" dirty="0"/>
              <a:t> edition, 2020 </a:t>
            </a:r>
          </a:p>
        </p:txBody>
      </p:sp>
    </p:spTree>
    <p:extLst>
      <p:ext uri="{BB962C8B-B14F-4D97-AF65-F5344CB8AC3E}">
        <p14:creationId xmlns:p14="http://schemas.microsoft.com/office/powerpoint/2010/main" val="13063273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92F07-AF55-B04A-9A1B-396FC1BFD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7C232-3578-F436-7346-B76D9AF9D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661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D" sz="4400" b="1" dirty="0"/>
              <a:t>Sel </a:t>
            </a:r>
            <a:r>
              <a:rPr lang="en-ID" sz="4400" b="1" dirty="0" err="1"/>
              <a:t>Retikuloendotelial</a:t>
            </a:r>
            <a:r>
              <a:rPr lang="en-ID" sz="4400" b="1" dirty="0"/>
              <a:t> Limpa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87001-D948-8D5A-F38F-7E74366C8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8224"/>
            <a:ext cx="10515600" cy="44142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D" sz="2000" dirty="0" err="1"/>
              <a:t>Pulpa</a:t>
            </a:r>
            <a:r>
              <a:rPr lang="en-ID" sz="2000" dirty="0"/>
              <a:t> limpa </a:t>
            </a:r>
            <a:r>
              <a:rPr lang="en-ID" sz="2000" dirty="0" err="1"/>
              <a:t>mengandung</a:t>
            </a:r>
            <a:r>
              <a:rPr lang="en-ID" sz="2000" dirty="0"/>
              <a:t> </a:t>
            </a:r>
            <a:r>
              <a:rPr lang="en-ID" sz="2000" dirty="0" err="1"/>
              <a:t>banyak</a:t>
            </a:r>
            <a:r>
              <a:rPr lang="en-ID" sz="2000" dirty="0"/>
              <a:t> </a:t>
            </a:r>
            <a:r>
              <a:rPr lang="en-ID" sz="2000" dirty="0" err="1"/>
              <a:t>sel</a:t>
            </a:r>
            <a:r>
              <a:rPr lang="en-ID" sz="2000" dirty="0"/>
              <a:t> </a:t>
            </a:r>
            <a:r>
              <a:rPr lang="en-ID" sz="2000" dirty="0" err="1"/>
              <a:t>retikuloendotelial</a:t>
            </a:r>
            <a:r>
              <a:rPr lang="en-ID" sz="2000" dirty="0"/>
              <a:t> </a:t>
            </a:r>
            <a:r>
              <a:rPr lang="en-ID" sz="2000" dirty="0" err="1"/>
              <a:t>fagositik</a:t>
            </a:r>
            <a:r>
              <a:rPr lang="en-ID" sz="2000" dirty="0"/>
              <a:t> yang </a:t>
            </a:r>
            <a:r>
              <a:rPr lang="en-ID" sz="2000" dirty="0" err="1"/>
              <a:t>besar</a:t>
            </a:r>
            <a:r>
              <a:rPr lang="en-ID" sz="2000" dirty="0"/>
              <a:t>, dan sinus vena </a:t>
            </a:r>
            <a:r>
              <a:rPr lang="en-ID" sz="2000" dirty="0" err="1"/>
              <a:t>nya</a:t>
            </a:r>
            <a:r>
              <a:rPr lang="en-ID" sz="2000" dirty="0"/>
              <a:t> juga </a:t>
            </a:r>
            <a:r>
              <a:rPr lang="en-ID" sz="2000" dirty="0" err="1"/>
              <a:t>dilapisi</a:t>
            </a:r>
            <a:r>
              <a:rPr lang="en-ID" sz="2000" dirty="0"/>
              <a:t> </a:t>
            </a:r>
            <a:r>
              <a:rPr lang="en-ID" sz="2000" dirty="0" err="1"/>
              <a:t>dengan</a:t>
            </a:r>
            <a:r>
              <a:rPr lang="en-ID" sz="2000" dirty="0"/>
              <a:t> </a:t>
            </a:r>
            <a:r>
              <a:rPr lang="en-ID" sz="2000" dirty="0" err="1"/>
              <a:t>sel-sel</a:t>
            </a:r>
            <a:r>
              <a:rPr lang="en-ID" sz="2000" dirty="0"/>
              <a:t> </a:t>
            </a:r>
            <a:r>
              <a:rPr lang="en-ID" sz="2000" dirty="0" err="1"/>
              <a:t>serupa</a:t>
            </a:r>
            <a:r>
              <a:rPr lang="en-ID" sz="2000" dirty="0"/>
              <a:t>. Sel-</a:t>
            </a:r>
            <a:r>
              <a:rPr lang="en-ID" sz="2000" dirty="0" err="1"/>
              <a:t>sel</a:t>
            </a:r>
            <a:r>
              <a:rPr lang="en-ID" sz="2000" dirty="0"/>
              <a:t> </a:t>
            </a:r>
            <a:r>
              <a:rPr lang="en-ID" sz="2000" dirty="0" err="1"/>
              <a:t>ini</a:t>
            </a:r>
            <a:r>
              <a:rPr lang="en-ID" sz="2000" dirty="0"/>
              <a:t> </a:t>
            </a:r>
            <a:r>
              <a:rPr lang="en-ID" sz="2000" dirty="0" err="1"/>
              <a:t>berfungsi</a:t>
            </a:r>
            <a:r>
              <a:rPr lang="en-ID" sz="2000" dirty="0"/>
              <a:t> </a:t>
            </a:r>
            <a:r>
              <a:rPr lang="en-ID" sz="2000" dirty="0" err="1"/>
              <a:t>sebagai</a:t>
            </a:r>
            <a:r>
              <a:rPr lang="en-ID" sz="2000" dirty="0"/>
              <a:t> </a:t>
            </a:r>
            <a:r>
              <a:rPr lang="en-ID" sz="2000" dirty="0" err="1"/>
              <a:t>bagian</a:t>
            </a:r>
            <a:r>
              <a:rPr lang="en-ID" sz="2000" dirty="0"/>
              <a:t> </a:t>
            </a:r>
            <a:r>
              <a:rPr lang="en-ID" sz="2000" dirty="0" err="1"/>
              <a:t>dari</a:t>
            </a:r>
            <a:r>
              <a:rPr lang="en-ID" sz="2000" dirty="0"/>
              <a:t> </a:t>
            </a:r>
            <a:r>
              <a:rPr lang="en-ID" sz="2000" dirty="0" err="1"/>
              <a:t>sistem</a:t>
            </a:r>
            <a:r>
              <a:rPr lang="en-ID" sz="2000" dirty="0"/>
              <a:t> </a:t>
            </a:r>
            <a:r>
              <a:rPr lang="en-ID" sz="2000" dirty="0" err="1"/>
              <a:t>pembersihan</a:t>
            </a:r>
            <a:r>
              <a:rPr lang="en-ID" sz="2000" dirty="0"/>
              <a:t> </a:t>
            </a:r>
            <a:r>
              <a:rPr lang="en-ID" sz="2000" dirty="0" err="1"/>
              <a:t>darah</a:t>
            </a:r>
            <a:r>
              <a:rPr lang="en-ID" sz="2000" dirty="0"/>
              <a:t>, </a:t>
            </a:r>
            <a:r>
              <a:rPr lang="en-ID" sz="2000" dirty="0" err="1"/>
              <a:t>bekerja</a:t>
            </a:r>
            <a:r>
              <a:rPr lang="en-ID" sz="2000" dirty="0"/>
              <a:t> </a:t>
            </a:r>
            <a:r>
              <a:rPr lang="en-ID" sz="2000" dirty="0" err="1"/>
              <a:t>sama</a:t>
            </a:r>
            <a:r>
              <a:rPr lang="en-ID" sz="2000" dirty="0"/>
              <a:t> </a:t>
            </a:r>
            <a:r>
              <a:rPr lang="en-ID" sz="2000" dirty="0" err="1"/>
              <a:t>dengan</a:t>
            </a:r>
            <a:r>
              <a:rPr lang="en-ID" sz="2000" dirty="0"/>
              <a:t> </a:t>
            </a:r>
            <a:r>
              <a:rPr lang="en-ID" sz="2000" dirty="0" err="1"/>
              <a:t>sistem</a:t>
            </a:r>
            <a:r>
              <a:rPr lang="en-ID" sz="2000" dirty="0"/>
              <a:t> </a:t>
            </a:r>
            <a:r>
              <a:rPr lang="en-ID" sz="2000" dirty="0" err="1"/>
              <a:t>sel</a:t>
            </a:r>
            <a:r>
              <a:rPr lang="en-ID" sz="2000" dirty="0"/>
              <a:t> </a:t>
            </a:r>
            <a:r>
              <a:rPr lang="en-ID" sz="2000" dirty="0" err="1"/>
              <a:t>retikuloendotelial</a:t>
            </a:r>
            <a:r>
              <a:rPr lang="en-ID" sz="2000" dirty="0"/>
              <a:t> </a:t>
            </a:r>
            <a:r>
              <a:rPr lang="en-ID" sz="2000" dirty="0" err="1"/>
              <a:t>serupa</a:t>
            </a:r>
            <a:r>
              <a:rPr lang="en-ID" sz="2000" dirty="0"/>
              <a:t> di sinus vena </a:t>
            </a:r>
            <a:r>
              <a:rPr lang="en-ID" sz="2000" dirty="0" err="1"/>
              <a:t>hati</a:t>
            </a:r>
            <a:r>
              <a:rPr lang="en-ID" sz="2000" dirty="0"/>
              <a:t>. Ketika </a:t>
            </a:r>
            <a:r>
              <a:rPr lang="en-ID" sz="2000" dirty="0" err="1"/>
              <a:t>darah</a:t>
            </a:r>
            <a:r>
              <a:rPr lang="en-ID" sz="2000" dirty="0"/>
              <a:t> di-</a:t>
            </a:r>
            <a:r>
              <a:rPr lang="en-ID" sz="2000" dirty="0" err="1"/>
              <a:t>invasi</a:t>
            </a:r>
            <a:r>
              <a:rPr lang="en-ID" sz="2000" dirty="0"/>
              <a:t> oleh </a:t>
            </a:r>
            <a:r>
              <a:rPr lang="en-ID" sz="2000" dirty="0" err="1"/>
              <a:t>agen</a:t>
            </a:r>
            <a:r>
              <a:rPr lang="en-ID" sz="2000" dirty="0"/>
              <a:t> </a:t>
            </a:r>
            <a:r>
              <a:rPr lang="en-ID" sz="2000" dirty="0" err="1"/>
              <a:t>infeksius</a:t>
            </a:r>
            <a:r>
              <a:rPr lang="en-ID" sz="2000" dirty="0"/>
              <a:t>, </a:t>
            </a:r>
            <a:r>
              <a:rPr lang="en-ID" sz="2000" dirty="0" err="1"/>
              <a:t>sel-sel</a:t>
            </a:r>
            <a:r>
              <a:rPr lang="en-ID" sz="2000" dirty="0"/>
              <a:t> </a:t>
            </a:r>
            <a:r>
              <a:rPr lang="en-ID" sz="2000" dirty="0" err="1"/>
              <a:t>retikuloendotelial</a:t>
            </a:r>
            <a:r>
              <a:rPr lang="en-ID" sz="2000" dirty="0"/>
              <a:t> limpa </a:t>
            </a:r>
            <a:r>
              <a:rPr lang="en-ID" sz="2000" dirty="0" err="1"/>
              <a:t>dengan</a:t>
            </a:r>
            <a:r>
              <a:rPr lang="en-ID" sz="2000" dirty="0"/>
              <a:t> </a:t>
            </a:r>
            <a:r>
              <a:rPr lang="en-ID" sz="2000" dirty="0" err="1"/>
              <a:t>cepat</a:t>
            </a:r>
            <a:r>
              <a:rPr lang="en-ID" sz="2000" dirty="0"/>
              <a:t> </a:t>
            </a:r>
            <a:r>
              <a:rPr lang="en-ID" sz="2000" dirty="0" err="1"/>
              <a:t>membuang</a:t>
            </a:r>
            <a:r>
              <a:rPr lang="en-ID" sz="2000" dirty="0"/>
              <a:t> </a:t>
            </a:r>
            <a:r>
              <a:rPr lang="en-ID" sz="2000" dirty="0" err="1"/>
              <a:t>zat-zat</a:t>
            </a:r>
            <a:r>
              <a:rPr lang="en-ID" sz="2000" dirty="0"/>
              <a:t> </a:t>
            </a:r>
            <a:r>
              <a:rPr lang="en-ID" sz="2000" dirty="0" err="1"/>
              <a:t>seperti</a:t>
            </a:r>
            <a:r>
              <a:rPr lang="en-ID" sz="2000" dirty="0"/>
              <a:t> </a:t>
            </a:r>
            <a:r>
              <a:rPr lang="en-ID" sz="2000" dirty="0" err="1"/>
              <a:t>serpihan</a:t>
            </a:r>
            <a:r>
              <a:rPr lang="en-ID" sz="2000" dirty="0"/>
              <a:t> (debris), </a:t>
            </a:r>
            <a:r>
              <a:rPr lang="en-ID" sz="2000" dirty="0" err="1"/>
              <a:t>bakteri</a:t>
            </a:r>
            <a:r>
              <a:rPr lang="en-ID" sz="2000" dirty="0"/>
              <a:t>, dan </a:t>
            </a:r>
            <a:r>
              <a:rPr lang="en-ID" sz="2000" dirty="0" err="1"/>
              <a:t>parasit</a:t>
            </a:r>
            <a:r>
              <a:rPr lang="en-ID" sz="2000" dirty="0"/>
              <a:t>. </a:t>
            </a:r>
            <a:r>
              <a:rPr lang="en-ID" sz="2000" dirty="0" err="1"/>
              <a:t>Selain</a:t>
            </a:r>
            <a:r>
              <a:rPr lang="en-ID" sz="2000" dirty="0"/>
              <a:t> </a:t>
            </a:r>
            <a:r>
              <a:rPr lang="en-ID" sz="2000" dirty="0" err="1"/>
              <a:t>itu</a:t>
            </a:r>
            <a:r>
              <a:rPr lang="en-ID" sz="2000" dirty="0"/>
              <a:t>, pada </a:t>
            </a:r>
            <a:r>
              <a:rPr lang="en-ID" sz="2000" dirty="0" err="1"/>
              <a:t>banyak</a:t>
            </a:r>
            <a:r>
              <a:rPr lang="en-ID" sz="2000" dirty="0"/>
              <a:t> </a:t>
            </a:r>
            <a:r>
              <a:rPr lang="en-ID" sz="2000" dirty="0" err="1"/>
              <a:t>infeksi</a:t>
            </a:r>
            <a:r>
              <a:rPr lang="en-ID" sz="2000" dirty="0"/>
              <a:t> </a:t>
            </a:r>
            <a:r>
              <a:rPr lang="en-ID" sz="2000" dirty="0" err="1"/>
              <a:t>kronis</a:t>
            </a:r>
            <a:r>
              <a:rPr lang="en-ID" sz="2000" dirty="0"/>
              <a:t>, limpa </a:t>
            </a:r>
            <a:r>
              <a:rPr lang="en-ID" sz="2000" dirty="0" err="1"/>
              <a:t>membesar</a:t>
            </a:r>
            <a:r>
              <a:rPr lang="en-ID" sz="2000" dirty="0"/>
              <a:t> </a:t>
            </a:r>
            <a:r>
              <a:rPr lang="en-ID" sz="2000" dirty="0" err="1"/>
              <a:t>dengan</a:t>
            </a:r>
            <a:r>
              <a:rPr lang="en-ID" sz="2000" dirty="0"/>
              <a:t> </a:t>
            </a:r>
            <a:r>
              <a:rPr lang="en-ID" sz="2000" dirty="0" err="1"/>
              <a:t>cara</a:t>
            </a:r>
            <a:r>
              <a:rPr lang="en-ID" sz="2000" dirty="0"/>
              <a:t> yang </a:t>
            </a:r>
            <a:r>
              <a:rPr lang="en-ID" sz="2000" dirty="0" err="1"/>
              <a:t>sama</a:t>
            </a:r>
            <a:r>
              <a:rPr lang="en-ID" sz="2000" dirty="0"/>
              <a:t> </a:t>
            </a:r>
            <a:r>
              <a:rPr lang="en-ID" sz="2000" dirty="0" err="1"/>
              <a:t>seperti</a:t>
            </a:r>
            <a:r>
              <a:rPr lang="en-ID" sz="2000" dirty="0"/>
              <a:t> </a:t>
            </a:r>
            <a:r>
              <a:rPr lang="en-ID" sz="2000" dirty="0" err="1"/>
              <a:t>kelenjar</a:t>
            </a:r>
            <a:r>
              <a:rPr lang="en-ID" sz="2000" dirty="0"/>
              <a:t> </a:t>
            </a:r>
            <a:r>
              <a:rPr lang="en-ID" sz="2000" dirty="0" err="1"/>
              <a:t>getah</a:t>
            </a:r>
            <a:r>
              <a:rPr lang="en-ID" sz="2000" dirty="0"/>
              <a:t> </a:t>
            </a:r>
            <a:r>
              <a:rPr lang="en-ID" sz="2000" dirty="0" err="1"/>
              <a:t>bening</a:t>
            </a:r>
            <a:r>
              <a:rPr lang="en-ID" sz="2000" dirty="0"/>
              <a:t> dan </a:t>
            </a:r>
            <a:r>
              <a:rPr lang="en-ID" sz="2000" dirty="0" err="1"/>
              <a:t>kemudian</a:t>
            </a:r>
            <a:r>
              <a:rPr lang="en-ID" sz="2000" dirty="0"/>
              <a:t> </a:t>
            </a:r>
            <a:r>
              <a:rPr lang="en-ID" sz="2000" dirty="0" err="1"/>
              <a:t>menjalankan</a:t>
            </a:r>
            <a:r>
              <a:rPr lang="en-ID" sz="2000" dirty="0"/>
              <a:t> </a:t>
            </a:r>
            <a:r>
              <a:rPr lang="en-ID" sz="2000" dirty="0" err="1"/>
              <a:t>fungsi</a:t>
            </a:r>
            <a:r>
              <a:rPr lang="en-ID" sz="2000" dirty="0"/>
              <a:t> </a:t>
            </a:r>
            <a:r>
              <a:rPr lang="en-ID" sz="2000" dirty="0" err="1"/>
              <a:t>pembersihannya</a:t>
            </a:r>
            <a:r>
              <a:rPr lang="en-ID" sz="2000" dirty="0"/>
              <a:t> </a:t>
            </a:r>
            <a:r>
              <a:rPr lang="en-ID" sz="2000" dirty="0" err="1"/>
              <a:t>dengan</a:t>
            </a:r>
            <a:r>
              <a:rPr lang="en-ID" sz="2000" dirty="0"/>
              <a:t> </a:t>
            </a:r>
            <a:r>
              <a:rPr lang="en-ID" sz="2000" err="1"/>
              <a:t>lebih</a:t>
            </a:r>
            <a:r>
              <a:rPr lang="en-ID" sz="2000"/>
              <a:t> giat.</a:t>
            </a:r>
            <a:endParaRPr lang="en-ID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F32B6F-71DC-EADF-0817-ACA0C5024C33}"/>
              </a:ext>
            </a:extLst>
          </p:cNvPr>
          <p:cNvSpPr txBox="1"/>
          <p:nvPr/>
        </p:nvSpPr>
        <p:spPr>
          <a:xfrm>
            <a:off x="225532" y="6311900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D" dirty="0" err="1"/>
              <a:t>Sumber</a:t>
            </a:r>
            <a:r>
              <a:rPr lang="en-ID" dirty="0"/>
              <a:t>: </a:t>
            </a:r>
            <a:r>
              <a:rPr lang="en-ID" dirty="0" err="1"/>
              <a:t>guyton</a:t>
            </a:r>
            <a:r>
              <a:rPr lang="en-ID" dirty="0"/>
              <a:t> and hall physiology 14</a:t>
            </a:r>
            <a:r>
              <a:rPr lang="en-ID" baseline="30000" dirty="0"/>
              <a:t>th</a:t>
            </a:r>
            <a:r>
              <a:rPr lang="en-ID" dirty="0"/>
              <a:t> edition, 2020 </a:t>
            </a:r>
          </a:p>
        </p:txBody>
      </p:sp>
    </p:spTree>
    <p:extLst>
      <p:ext uri="{BB962C8B-B14F-4D97-AF65-F5344CB8AC3E}">
        <p14:creationId xmlns:p14="http://schemas.microsoft.com/office/powerpoint/2010/main" val="1117676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0534B-3BE1-853E-173F-279BFC007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3800" dirty="0"/>
              <a:t>TERIMA KASIH</a:t>
            </a:r>
            <a:endParaRPr lang="en-ID" sz="13800" dirty="0"/>
          </a:p>
        </p:txBody>
      </p:sp>
    </p:spTree>
    <p:extLst>
      <p:ext uri="{BB962C8B-B14F-4D97-AF65-F5344CB8AC3E}">
        <p14:creationId xmlns:p14="http://schemas.microsoft.com/office/powerpoint/2010/main" val="1419305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46B31-EDB7-D20F-8F04-247068FF3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32398-427F-9379-BB6B-271B0F385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b="1" dirty="0" err="1"/>
              <a:t>Komplians</a:t>
            </a:r>
            <a:r>
              <a:rPr lang="en-ID" b="1" dirty="0"/>
              <a:t> </a:t>
            </a:r>
            <a:r>
              <a:rPr lang="en-ID" b="1" dirty="0" err="1"/>
              <a:t>Vaskular</a:t>
            </a:r>
            <a:r>
              <a:rPr lang="en-ID" b="1" dirty="0"/>
              <a:t> (</a:t>
            </a:r>
            <a:r>
              <a:rPr lang="en-ID" b="1" dirty="0" err="1"/>
              <a:t>atau</a:t>
            </a:r>
            <a:r>
              <a:rPr lang="en-ID" b="1" dirty="0"/>
              <a:t> </a:t>
            </a:r>
            <a:r>
              <a:rPr lang="en-ID" b="1" dirty="0" err="1"/>
              <a:t>Kapasitansi</a:t>
            </a:r>
            <a:r>
              <a:rPr lang="en-ID" b="1" dirty="0"/>
              <a:t> </a:t>
            </a:r>
            <a:r>
              <a:rPr lang="en-ID" b="1" dirty="0" err="1"/>
              <a:t>Vaskular</a:t>
            </a:r>
            <a:r>
              <a:rPr lang="en-ID" b="1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ECECE-30E7-5105-48CE-982F3E381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D" dirty="0" err="1"/>
              <a:t>Komplians</a:t>
            </a:r>
            <a:r>
              <a:rPr lang="en-ID" dirty="0"/>
              <a:t> dan </a:t>
            </a:r>
            <a:r>
              <a:rPr lang="en-ID" dirty="0" err="1"/>
              <a:t>distensibilitas</a:t>
            </a:r>
            <a:r>
              <a:rPr lang="en-ID" dirty="0"/>
              <a:t> sangat </a:t>
            </a:r>
            <a:r>
              <a:rPr lang="en-ID" dirty="0" err="1"/>
              <a:t>berbeda</a:t>
            </a:r>
            <a:r>
              <a:rPr lang="en-ID" dirty="0"/>
              <a:t>. </a:t>
            </a:r>
            <a:r>
              <a:rPr lang="en-ID" dirty="0" err="1"/>
              <a:t>Pembuluh</a:t>
            </a:r>
            <a:r>
              <a:rPr lang="en-ID" dirty="0"/>
              <a:t> </a:t>
            </a:r>
            <a:r>
              <a:rPr lang="en-ID" dirty="0" err="1"/>
              <a:t>darah</a:t>
            </a:r>
            <a:r>
              <a:rPr lang="en-ID" dirty="0"/>
              <a:t> yang sangat </a:t>
            </a:r>
            <a:r>
              <a:rPr lang="en-ID" dirty="0" err="1"/>
              <a:t>mudah</a:t>
            </a:r>
            <a:r>
              <a:rPr lang="en-ID" dirty="0"/>
              <a:t> </a:t>
            </a:r>
            <a:r>
              <a:rPr lang="en-ID" dirty="0" err="1"/>
              <a:t>distensi</a:t>
            </a:r>
            <a:r>
              <a:rPr lang="en-ID" dirty="0"/>
              <a:t> dan </a:t>
            </a:r>
            <a:r>
              <a:rPr lang="en-ID" dirty="0" err="1"/>
              <a:t>memiliki</a:t>
            </a:r>
            <a:r>
              <a:rPr lang="en-ID" dirty="0"/>
              <a:t> volume </a:t>
            </a:r>
            <a:r>
              <a:rPr lang="en-ID" dirty="0" err="1"/>
              <a:t>kecil</a:t>
            </a:r>
            <a:r>
              <a:rPr lang="en-ID" dirty="0"/>
              <a:t> </a:t>
            </a:r>
            <a:r>
              <a:rPr lang="en-ID" dirty="0" err="1"/>
              <a:t>mungkin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komplians</a:t>
            </a:r>
            <a:r>
              <a:rPr lang="en-ID" dirty="0"/>
              <a:t> yang </a:t>
            </a:r>
            <a:r>
              <a:rPr lang="en-ID" dirty="0" err="1"/>
              <a:t>jauh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rendah</a:t>
            </a:r>
            <a:r>
              <a:rPr lang="en-ID" dirty="0"/>
              <a:t> </a:t>
            </a:r>
            <a:r>
              <a:rPr lang="en-ID" dirty="0" err="1"/>
              <a:t>daripada</a:t>
            </a:r>
            <a:r>
              <a:rPr lang="en-ID" dirty="0"/>
              <a:t> </a:t>
            </a:r>
            <a:r>
              <a:rPr lang="en-ID" dirty="0" err="1"/>
              <a:t>pembuluh</a:t>
            </a:r>
            <a:r>
              <a:rPr lang="en-ID" dirty="0"/>
              <a:t> </a:t>
            </a:r>
            <a:r>
              <a:rPr lang="en-ID" dirty="0" err="1"/>
              <a:t>darah</a:t>
            </a:r>
            <a:r>
              <a:rPr lang="en-ID" dirty="0"/>
              <a:t> yang </a:t>
            </a:r>
            <a:r>
              <a:rPr lang="en-ID" dirty="0" err="1"/>
              <a:t>jauh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sulit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mengalami</a:t>
            </a:r>
            <a:r>
              <a:rPr lang="en-ID" dirty="0"/>
              <a:t> </a:t>
            </a:r>
            <a:r>
              <a:rPr lang="en-ID" dirty="0" err="1"/>
              <a:t>distensi</a:t>
            </a:r>
            <a:r>
              <a:rPr lang="en-ID" dirty="0"/>
              <a:t> </a:t>
            </a:r>
            <a:r>
              <a:rPr lang="en-ID" dirty="0" err="1"/>
              <a:t>tapi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volume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komplians</a:t>
            </a:r>
            <a:r>
              <a:rPr lang="en-ID" dirty="0"/>
              <a:t> </a:t>
            </a:r>
            <a:r>
              <a:rPr lang="en-ID" dirty="0" err="1"/>
              <a:t>sama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distensibilitas</a:t>
            </a:r>
            <a:r>
              <a:rPr lang="en-ID" dirty="0"/>
              <a:t> </a:t>
            </a:r>
            <a:r>
              <a:rPr lang="en-ID" dirty="0" err="1"/>
              <a:t>dikalikan</a:t>
            </a:r>
            <a:r>
              <a:rPr lang="en-ID" dirty="0"/>
              <a:t> volume.</a:t>
            </a:r>
          </a:p>
          <a:p>
            <a:pPr marL="0" indent="0">
              <a:buNone/>
            </a:pPr>
            <a:r>
              <a:rPr lang="en-ID" dirty="0" err="1"/>
              <a:t>Komplians</a:t>
            </a:r>
            <a:r>
              <a:rPr lang="en-ID" dirty="0"/>
              <a:t> vena </a:t>
            </a:r>
            <a:r>
              <a:rPr lang="en-ID" dirty="0" err="1"/>
              <a:t>sistemik</a:t>
            </a:r>
            <a:r>
              <a:rPr lang="en-ID" dirty="0"/>
              <a:t> </a:t>
            </a:r>
            <a:r>
              <a:rPr lang="en-ID" dirty="0" err="1"/>
              <a:t>sekitar</a:t>
            </a:r>
            <a:r>
              <a:rPr lang="en-ID" dirty="0"/>
              <a:t> 24x </a:t>
            </a:r>
            <a:r>
              <a:rPr lang="en-ID" dirty="0" err="1"/>
              <a:t>lipat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arteri</a:t>
            </a:r>
            <a:r>
              <a:rPr lang="en-ID" dirty="0"/>
              <a:t> yang </a:t>
            </a:r>
            <a:r>
              <a:rPr lang="en-ID" dirty="0" err="1"/>
              <a:t>sesuai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vena </a:t>
            </a:r>
            <a:r>
              <a:rPr lang="en-ID" dirty="0" err="1"/>
              <a:t>sistemik</a:t>
            </a:r>
            <a:r>
              <a:rPr lang="en-ID" dirty="0"/>
              <a:t> </a:t>
            </a:r>
            <a:r>
              <a:rPr lang="en-ID" dirty="0" err="1"/>
              <a:t>sekitar</a:t>
            </a:r>
            <a:r>
              <a:rPr lang="en-ID" dirty="0"/>
              <a:t> 8x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mudah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mengalami</a:t>
            </a:r>
            <a:r>
              <a:rPr lang="en-ID" dirty="0"/>
              <a:t> </a:t>
            </a:r>
            <a:r>
              <a:rPr lang="en-ID" dirty="0" err="1"/>
              <a:t>distensi</a:t>
            </a:r>
            <a:r>
              <a:rPr lang="en-ID" dirty="0"/>
              <a:t> dan </a:t>
            </a:r>
            <a:r>
              <a:rPr lang="en-ID" dirty="0" err="1"/>
              <a:t>memiliki</a:t>
            </a:r>
            <a:r>
              <a:rPr lang="en-ID" dirty="0"/>
              <a:t> volume </a:t>
            </a:r>
            <a:r>
              <a:rPr lang="en-ID" dirty="0" err="1"/>
              <a:t>sekitar</a:t>
            </a:r>
            <a:r>
              <a:rPr lang="en-ID" dirty="0"/>
              <a:t> 3x </a:t>
            </a:r>
            <a:r>
              <a:rPr lang="en-ID" dirty="0" err="1"/>
              <a:t>lipat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besar</a:t>
            </a:r>
            <a:r>
              <a:rPr lang="en-ID" dirty="0"/>
              <a:t> (8 × 3 = 24)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C6DC89-1DE0-D489-60C9-86446030FA44}"/>
              </a:ext>
            </a:extLst>
          </p:cNvPr>
          <p:cNvSpPr txBox="1"/>
          <p:nvPr/>
        </p:nvSpPr>
        <p:spPr>
          <a:xfrm>
            <a:off x="225532" y="6311900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D" dirty="0" err="1"/>
              <a:t>Sumber</a:t>
            </a:r>
            <a:r>
              <a:rPr lang="en-ID" dirty="0"/>
              <a:t>: </a:t>
            </a:r>
            <a:r>
              <a:rPr lang="en-ID" dirty="0" err="1"/>
              <a:t>guyton</a:t>
            </a:r>
            <a:r>
              <a:rPr lang="en-ID" dirty="0"/>
              <a:t> and hall physiology 14</a:t>
            </a:r>
            <a:r>
              <a:rPr lang="en-ID" baseline="30000" dirty="0"/>
              <a:t>th</a:t>
            </a:r>
            <a:r>
              <a:rPr lang="en-ID" dirty="0"/>
              <a:t> edition, 2020 </a:t>
            </a:r>
          </a:p>
        </p:txBody>
      </p:sp>
    </p:spTree>
    <p:extLst>
      <p:ext uri="{BB962C8B-B14F-4D97-AF65-F5344CB8AC3E}">
        <p14:creationId xmlns:p14="http://schemas.microsoft.com/office/powerpoint/2010/main" val="931569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DFF85-3ABB-2ECA-74F2-F5840F410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1EC2F-E09A-F591-FF0A-752FEA682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D" b="1" dirty="0" err="1"/>
              <a:t>Kurva</a:t>
            </a:r>
            <a:r>
              <a:rPr lang="en-ID" b="1" dirty="0"/>
              <a:t> Volume-</a:t>
            </a:r>
            <a:r>
              <a:rPr lang="en-ID" b="1" dirty="0" err="1"/>
              <a:t>Tekanan</a:t>
            </a:r>
            <a:r>
              <a:rPr lang="en-ID" b="1" dirty="0"/>
              <a:t> pada </a:t>
            </a:r>
            <a:r>
              <a:rPr lang="en-ID" b="1" dirty="0" err="1"/>
              <a:t>Sirkulasi</a:t>
            </a:r>
            <a:r>
              <a:rPr lang="en-ID" b="1" dirty="0"/>
              <a:t> </a:t>
            </a:r>
            <a:r>
              <a:rPr lang="en-ID" b="1" dirty="0" err="1"/>
              <a:t>Arteri</a:t>
            </a:r>
            <a:r>
              <a:rPr lang="en-ID" b="1" dirty="0"/>
              <a:t> dan Vena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9BE86-B57C-1FDE-FBB7-D7B90684E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ID" dirty="0" err="1"/>
              <a:t>Metode</a:t>
            </a:r>
            <a:r>
              <a:rPr lang="en-ID" dirty="0"/>
              <a:t> yang </a:t>
            </a:r>
            <a:r>
              <a:rPr lang="en-ID" dirty="0" err="1"/>
              <a:t>mudah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menyatakan</a:t>
            </a:r>
            <a:r>
              <a:rPr lang="en-ID" dirty="0"/>
              <a:t> </a:t>
            </a:r>
            <a:r>
              <a:rPr lang="en-ID" dirty="0" err="1"/>
              <a:t>hubungan</a:t>
            </a:r>
            <a:r>
              <a:rPr lang="en-ID" dirty="0"/>
              <a:t> </a:t>
            </a:r>
            <a:r>
              <a:rPr lang="en-ID" dirty="0" err="1"/>
              <a:t>tekanan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volume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pembuluh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di </a:t>
            </a:r>
            <a:r>
              <a:rPr lang="en-ID" dirty="0" err="1"/>
              <a:t>bagian</a:t>
            </a:r>
            <a:r>
              <a:rPr lang="en-ID" dirty="0"/>
              <a:t> mana pun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sirkulasi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kurva</a:t>
            </a:r>
            <a:r>
              <a:rPr lang="en-ID" dirty="0"/>
              <a:t> volume-</a:t>
            </a:r>
            <a:r>
              <a:rPr lang="en-ID" dirty="0" err="1"/>
              <a:t>tekanan</a:t>
            </a:r>
            <a:r>
              <a:rPr lang="en-ID" dirty="0"/>
              <a:t>. </a:t>
            </a:r>
            <a:r>
              <a:rPr lang="en-ID" dirty="0" err="1"/>
              <a:t>Kurva</a:t>
            </a:r>
            <a:r>
              <a:rPr lang="en-ID" dirty="0"/>
              <a:t> </a:t>
            </a:r>
            <a:r>
              <a:rPr lang="en-ID" dirty="0" err="1"/>
              <a:t>padat</a:t>
            </a:r>
            <a:r>
              <a:rPr lang="en-ID" dirty="0"/>
              <a:t> </a:t>
            </a:r>
            <a:r>
              <a:rPr lang="en-ID" dirty="0" err="1"/>
              <a:t>berwarna</a:t>
            </a:r>
            <a:r>
              <a:rPr lang="en-ID" dirty="0"/>
              <a:t> </a:t>
            </a:r>
            <a:r>
              <a:rPr lang="en-ID" dirty="0" err="1"/>
              <a:t>merah</a:t>
            </a:r>
            <a:r>
              <a:rPr lang="en-ID" dirty="0"/>
              <a:t> dan </a:t>
            </a:r>
            <a:r>
              <a:rPr lang="en-ID" dirty="0" err="1"/>
              <a:t>biru</a:t>
            </a:r>
            <a:r>
              <a:rPr lang="en-ID" dirty="0"/>
              <a:t> pada </a:t>
            </a:r>
            <a:r>
              <a:rPr lang="en-ID" b="1" dirty="0"/>
              <a:t>Gambar 15-1 </a:t>
            </a:r>
            <a:r>
              <a:rPr lang="en-ID" dirty="0"/>
              <a:t>masing-masing </a:t>
            </a:r>
            <a:r>
              <a:rPr lang="en-ID" dirty="0" err="1"/>
              <a:t>menggambarkan</a:t>
            </a:r>
            <a:r>
              <a:rPr lang="en-ID" dirty="0"/>
              <a:t> </a:t>
            </a:r>
            <a:r>
              <a:rPr lang="en-ID" dirty="0" err="1"/>
              <a:t>kurva</a:t>
            </a:r>
            <a:r>
              <a:rPr lang="en-ID" dirty="0"/>
              <a:t> volume-</a:t>
            </a:r>
            <a:r>
              <a:rPr lang="en-ID" dirty="0" err="1"/>
              <a:t>tekanan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arteri</a:t>
            </a:r>
            <a:r>
              <a:rPr lang="en-ID" dirty="0"/>
              <a:t> </a:t>
            </a:r>
            <a:r>
              <a:rPr lang="en-ID" dirty="0" err="1"/>
              <a:t>sistemik</a:t>
            </a:r>
            <a:r>
              <a:rPr lang="en-ID" dirty="0"/>
              <a:t> dan </a:t>
            </a:r>
            <a:r>
              <a:rPr lang="en-ID" dirty="0" err="1"/>
              <a:t>sistem</a:t>
            </a:r>
            <a:r>
              <a:rPr lang="en-ID" dirty="0"/>
              <a:t> vena normal, yang </a:t>
            </a:r>
            <a:r>
              <a:rPr lang="en-ID" dirty="0" err="1"/>
              <a:t>menunjukkan</a:t>
            </a:r>
            <a:r>
              <a:rPr lang="en-ID" dirty="0"/>
              <a:t> </a:t>
            </a:r>
            <a:r>
              <a:rPr lang="en-ID" dirty="0" err="1"/>
              <a:t>bahwa</a:t>
            </a:r>
            <a:r>
              <a:rPr lang="en-ID" dirty="0"/>
              <a:t> </a:t>
            </a:r>
            <a:r>
              <a:rPr lang="en-ID" dirty="0" err="1"/>
              <a:t>ketika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arteri</a:t>
            </a:r>
            <a:r>
              <a:rPr lang="en-ID" dirty="0"/>
              <a:t> orang </a:t>
            </a:r>
            <a:r>
              <a:rPr lang="en-ID" dirty="0" err="1"/>
              <a:t>dewasa</a:t>
            </a:r>
            <a:r>
              <a:rPr lang="en-ID" dirty="0"/>
              <a:t> rata-rata (</a:t>
            </a:r>
            <a:r>
              <a:rPr lang="en-ID" dirty="0" err="1"/>
              <a:t>termasuk</a:t>
            </a:r>
            <a:r>
              <a:rPr lang="en-ID" dirty="0"/>
              <a:t> </a:t>
            </a:r>
            <a:r>
              <a:rPr lang="en-ID" dirty="0" err="1"/>
              <a:t>semua</a:t>
            </a:r>
            <a:r>
              <a:rPr lang="en-ID" dirty="0"/>
              <a:t> </a:t>
            </a:r>
            <a:r>
              <a:rPr lang="en-ID" dirty="0" err="1"/>
              <a:t>arteri</a:t>
            </a:r>
            <a:r>
              <a:rPr lang="en-ID" dirty="0"/>
              <a:t> </a:t>
            </a:r>
            <a:r>
              <a:rPr lang="en-ID" dirty="0" err="1"/>
              <a:t>besar</a:t>
            </a:r>
            <a:r>
              <a:rPr lang="en-ID" dirty="0"/>
              <a:t>, </a:t>
            </a:r>
            <a:r>
              <a:rPr lang="en-ID" dirty="0" err="1"/>
              <a:t>arteri</a:t>
            </a:r>
            <a:r>
              <a:rPr lang="en-ID" dirty="0"/>
              <a:t> </a:t>
            </a:r>
            <a:r>
              <a:rPr lang="en-ID" dirty="0" err="1"/>
              <a:t>kecil</a:t>
            </a:r>
            <a:r>
              <a:rPr lang="en-ID" dirty="0"/>
              <a:t>, dan </a:t>
            </a:r>
            <a:r>
              <a:rPr lang="en-ID" dirty="0" err="1"/>
              <a:t>arteriol</a:t>
            </a:r>
            <a:r>
              <a:rPr lang="en-ID" dirty="0"/>
              <a:t>) </a:t>
            </a:r>
            <a:r>
              <a:rPr lang="en-ID" dirty="0" err="1"/>
              <a:t>terisi</a:t>
            </a:r>
            <a:r>
              <a:rPr lang="en-ID" dirty="0"/>
              <a:t> </a:t>
            </a:r>
            <a:r>
              <a:rPr lang="en-ID" dirty="0" err="1"/>
              <a:t>sekitar</a:t>
            </a:r>
            <a:r>
              <a:rPr lang="en-ID" dirty="0"/>
              <a:t> 700 ml oleh </a:t>
            </a:r>
            <a:r>
              <a:rPr lang="en-ID" dirty="0" err="1"/>
              <a:t>darah</a:t>
            </a:r>
            <a:r>
              <a:rPr lang="en-ID" dirty="0"/>
              <a:t>, </a:t>
            </a:r>
            <a:r>
              <a:rPr lang="en-ID" dirty="0" err="1"/>
              <a:t>tekanan</a:t>
            </a:r>
            <a:r>
              <a:rPr lang="en-ID" dirty="0"/>
              <a:t> </a:t>
            </a:r>
            <a:r>
              <a:rPr lang="en-ID" dirty="0" err="1"/>
              <a:t>arteri</a:t>
            </a:r>
            <a:r>
              <a:rPr lang="en-ID" dirty="0"/>
              <a:t> rata-rata </a:t>
            </a:r>
            <a:r>
              <a:rPr lang="en-ID" dirty="0" err="1"/>
              <a:t>adalah</a:t>
            </a:r>
            <a:r>
              <a:rPr lang="en-ID" dirty="0"/>
              <a:t> 100 mmHg, </a:t>
            </a:r>
            <a:r>
              <a:rPr lang="en-ID" dirty="0" err="1"/>
              <a:t>tetapi</a:t>
            </a:r>
            <a:r>
              <a:rPr lang="en-ID" dirty="0"/>
              <a:t>, </a:t>
            </a:r>
            <a:r>
              <a:rPr lang="en-ID" dirty="0" err="1"/>
              <a:t>ketika</a:t>
            </a:r>
            <a:r>
              <a:rPr lang="en-ID" dirty="0"/>
              <a:t> </a:t>
            </a:r>
            <a:r>
              <a:rPr lang="en-ID" dirty="0" err="1"/>
              <a:t>terisi</a:t>
            </a:r>
            <a:r>
              <a:rPr lang="en-ID" dirty="0"/>
              <a:t> </a:t>
            </a:r>
            <a:r>
              <a:rPr lang="en-ID" dirty="0" err="1"/>
              <a:t>hanya</a:t>
            </a:r>
            <a:r>
              <a:rPr lang="en-ID" dirty="0"/>
              <a:t> 400 ml </a:t>
            </a:r>
            <a:r>
              <a:rPr lang="en-ID" dirty="0" err="1"/>
              <a:t>darah</a:t>
            </a:r>
            <a:r>
              <a:rPr lang="en-ID" dirty="0"/>
              <a:t>, </a:t>
            </a:r>
            <a:r>
              <a:rPr lang="en-ID" dirty="0" err="1"/>
              <a:t>tekanan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turun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nol.</a:t>
            </a:r>
          </a:p>
          <a:p>
            <a:pPr marL="0" indent="0">
              <a:buNone/>
            </a:pPr>
            <a:r>
              <a:rPr lang="en-ID" dirty="0"/>
              <a:t>Di </a:t>
            </a:r>
            <a:r>
              <a:rPr lang="en-ID" dirty="0" err="1"/>
              <a:t>seluruh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vena </a:t>
            </a:r>
            <a:r>
              <a:rPr lang="en-ID" dirty="0" err="1"/>
              <a:t>sistemik</a:t>
            </a:r>
            <a:r>
              <a:rPr lang="en-ID" dirty="0"/>
              <a:t>, volume </a:t>
            </a:r>
            <a:r>
              <a:rPr lang="en-ID" dirty="0" err="1"/>
              <a:t>biasanya</a:t>
            </a:r>
            <a:r>
              <a:rPr lang="en-ID" dirty="0"/>
              <a:t> </a:t>
            </a:r>
            <a:r>
              <a:rPr lang="en-ID" dirty="0" err="1"/>
              <a:t>berkisar</a:t>
            </a:r>
            <a:r>
              <a:rPr lang="en-ID" dirty="0"/>
              <a:t> </a:t>
            </a:r>
            <a:r>
              <a:rPr lang="en-ID" dirty="0" err="1"/>
              <a:t>antara</a:t>
            </a:r>
            <a:r>
              <a:rPr lang="en-ID" dirty="0"/>
              <a:t> 2000-3500 ml, dan </a:t>
            </a:r>
            <a:r>
              <a:rPr lang="en-ID" dirty="0" err="1"/>
              <a:t>perubahan</a:t>
            </a:r>
            <a:r>
              <a:rPr lang="en-ID" dirty="0"/>
              <a:t> </a:t>
            </a:r>
            <a:r>
              <a:rPr lang="en-ID" dirty="0" err="1"/>
              <a:t>beberapa</a:t>
            </a:r>
            <a:r>
              <a:rPr lang="en-ID" dirty="0"/>
              <a:t> ratus ml </a:t>
            </a:r>
            <a:r>
              <a:rPr lang="en-ID" dirty="0" err="1"/>
              <a:t>dalam</a:t>
            </a:r>
            <a:r>
              <a:rPr lang="en-ID" dirty="0"/>
              <a:t> volume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diperlukan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mengubah</a:t>
            </a:r>
            <a:r>
              <a:rPr lang="en-ID" dirty="0"/>
              <a:t> </a:t>
            </a:r>
            <a:r>
              <a:rPr lang="en-ID" dirty="0" err="1"/>
              <a:t>tekanan</a:t>
            </a:r>
            <a:r>
              <a:rPr lang="en-ID" dirty="0"/>
              <a:t> vena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sebesar</a:t>
            </a:r>
            <a:r>
              <a:rPr lang="en-ID" dirty="0"/>
              <a:t> 3-5 mm Hg. 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terutama</a:t>
            </a:r>
            <a:r>
              <a:rPr lang="en-ID" dirty="0"/>
              <a:t> </a:t>
            </a:r>
            <a:r>
              <a:rPr lang="en-ID" dirty="0" err="1"/>
              <a:t>menjelaskan</a:t>
            </a:r>
            <a:r>
              <a:rPr lang="en-ID" dirty="0"/>
              <a:t> </a:t>
            </a:r>
            <a:r>
              <a:rPr lang="en-ID" dirty="0" err="1"/>
              <a:t>mengapa</a:t>
            </a:r>
            <a:r>
              <a:rPr lang="en-ID" dirty="0"/>
              <a:t> </a:t>
            </a:r>
            <a:r>
              <a:rPr lang="en-ID" dirty="0" err="1"/>
              <a:t>sebanyak</a:t>
            </a:r>
            <a:r>
              <a:rPr lang="en-ID" dirty="0"/>
              <a:t> </a:t>
            </a:r>
            <a:r>
              <a:rPr lang="en-ID" dirty="0" err="1"/>
              <a:t>setengah</a:t>
            </a:r>
            <a:r>
              <a:rPr lang="en-ID" dirty="0"/>
              <a:t> </a:t>
            </a:r>
            <a:r>
              <a:rPr lang="en-ID" dirty="0" err="1"/>
              <a:t>liter</a:t>
            </a:r>
            <a:r>
              <a:rPr lang="en-ID" dirty="0"/>
              <a:t> </a:t>
            </a:r>
            <a:r>
              <a:rPr lang="en-ID" dirty="0" err="1"/>
              <a:t>darah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ditransfusikan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orang yang </a:t>
            </a:r>
            <a:r>
              <a:rPr lang="en-ID" dirty="0" err="1"/>
              <a:t>sehat</a:t>
            </a:r>
            <a:r>
              <a:rPr lang="en-ID" dirty="0"/>
              <a:t>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beberapa</a:t>
            </a:r>
            <a:r>
              <a:rPr lang="en-ID" dirty="0"/>
              <a:t> </a:t>
            </a:r>
            <a:r>
              <a:rPr lang="en-ID" dirty="0" err="1"/>
              <a:t>menit</a:t>
            </a:r>
            <a:r>
              <a:rPr lang="en-ID" dirty="0"/>
              <a:t> </a:t>
            </a:r>
            <a:r>
              <a:rPr lang="en-ID" dirty="0" err="1"/>
              <a:t>tanpa</a:t>
            </a:r>
            <a:r>
              <a:rPr lang="en-ID" dirty="0"/>
              <a:t> </a:t>
            </a:r>
            <a:r>
              <a:rPr lang="en-ID" dirty="0" err="1"/>
              <a:t>mengubah</a:t>
            </a:r>
            <a:r>
              <a:rPr lang="en-ID" dirty="0"/>
              <a:t> </a:t>
            </a:r>
            <a:r>
              <a:rPr lang="en-ID" dirty="0" err="1"/>
              <a:t>fungsi</a:t>
            </a:r>
            <a:r>
              <a:rPr lang="en-ID" dirty="0"/>
              <a:t> </a:t>
            </a:r>
            <a:r>
              <a:rPr lang="en-ID" dirty="0" err="1"/>
              <a:t>sirkulasi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signifikan</a:t>
            </a:r>
            <a:r>
              <a:rPr lang="en-ID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8507CF-3619-DCC1-67EB-1F85076FA665}"/>
              </a:ext>
            </a:extLst>
          </p:cNvPr>
          <p:cNvSpPr txBox="1"/>
          <p:nvPr/>
        </p:nvSpPr>
        <p:spPr>
          <a:xfrm>
            <a:off x="225532" y="6311900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D" dirty="0" err="1"/>
              <a:t>Sumber</a:t>
            </a:r>
            <a:r>
              <a:rPr lang="en-ID" dirty="0"/>
              <a:t>: </a:t>
            </a:r>
            <a:r>
              <a:rPr lang="en-ID" dirty="0" err="1"/>
              <a:t>guyton</a:t>
            </a:r>
            <a:r>
              <a:rPr lang="en-ID" dirty="0"/>
              <a:t> and hall physiology 14</a:t>
            </a:r>
            <a:r>
              <a:rPr lang="en-ID" baseline="30000" dirty="0"/>
              <a:t>th</a:t>
            </a:r>
            <a:r>
              <a:rPr lang="en-ID" dirty="0"/>
              <a:t> edition, 2020 </a:t>
            </a:r>
          </a:p>
        </p:txBody>
      </p:sp>
    </p:spTree>
    <p:extLst>
      <p:ext uri="{BB962C8B-B14F-4D97-AF65-F5344CB8AC3E}">
        <p14:creationId xmlns:p14="http://schemas.microsoft.com/office/powerpoint/2010/main" val="3926835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B63F6-1B6D-8206-9486-44A96FBD4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393339-5088-1C1E-D604-1F761A4DCE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5632" y="805036"/>
            <a:ext cx="6681959" cy="51356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6F04C8-03E0-70B6-2B6B-005624C72276}"/>
              </a:ext>
            </a:extLst>
          </p:cNvPr>
          <p:cNvSpPr txBox="1"/>
          <p:nvPr/>
        </p:nvSpPr>
        <p:spPr>
          <a:xfrm>
            <a:off x="225532" y="6311900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D" dirty="0" err="1"/>
              <a:t>Sumber</a:t>
            </a:r>
            <a:r>
              <a:rPr lang="en-ID" dirty="0"/>
              <a:t>: </a:t>
            </a:r>
            <a:r>
              <a:rPr lang="en-ID" dirty="0" err="1"/>
              <a:t>guyton</a:t>
            </a:r>
            <a:r>
              <a:rPr lang="en-ID" dirty="0"/>
              <a:t> and hall physiology 14</a:t>
            </a:r>
            <a:r>
              <a:rPr lang="en-ID" baseline="30000" dirty="0"/>
              <a:t>th</a:t>
            </a:r>
            <a:r>
              <a:rPr lang="en-ID" dirty="0"/>
              <a:t> edition, 2020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567EA4-C7F7-F1D2-8973-6D9D7EBA5BA0}"/>
              </a:ext>
            </a:extLst>
          </p:cNvPr>
          <p:cNvSpPr txBox="1"/>
          <p:nvPr/>
        </p:nvSpPr>
        <p:spPr>
          <a:xfrm>
            <a:off x="1088370" y="1724046"/>
            <a:ext cx="321072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b="1" dirty="0"/>
              <a:t>GAMBAR 15-1 </a:t>
            </a:r>
            <a:r>
              <a:rPr lang="en-ID" sz="2400" dirty="0" err="1"/>
              <a:t>Kurva</a:t>
            </a:r>
            <a:r>
              <a:rPr lang="en-ID" sz="2400" dirty="0"/>
              <a:t> volume-</a:t>
            </a:r>
            <a:r>
              <a:rPr lang="en-ID" sz="2400" dirty="0" err="1"/>
              <a:t>tekanan</a:t>
            </a:r>
            <a:r>
              <a:rPr lang="en-ID" sz="2400" dirty="0"/>
              <a:t> </a:t>
            </a:r>
            <a:r>
              <a:rPr lang="en-ID" sz="2400" dirty="0" err="1"/>
              <a:t>sistem</a:t>
            </a:r>
            <a:r>
              <a:rPr lang="en-ID" sz="2400" dirty="0"/>
              <a:t> </a:t>
            </a:r>
            <a:r>
              <a:rPr lang="en-ID" sz="2400" dirty="0" err="1"/>
              <a:t>arteri</a:t>
            </a:r>
            <a:r>
              <a:rPr lang="en-ID" sz="2400" dirty="0"/>
              <a:t> dan vena </a:t>
            </a:r>
            <a:r>
              <a:rPr lang="en-ID" sz="2400" dirty="0" err="1"/>
              <a:t>sistemik</a:t>
            </a:r>
            <a:r>
              <a:rPr lang="en-ID" sz="2400" dirty="0"/>
              <a:t>, </a:t>
            </a:r>
            <a:r>
              <a:rPr lang="en-ID" sz="2400" dirty="0" err="1"/>
              <a:t>menunjukkan</a:t>
            </a:r>
            <a:r>
              <a:rPr lang="en-ID" sz="2400" dirty="0"/>
              <a:t> </a:t>
            </a:r>
            <a:r>
              <a:rPr lang="en-ID" sz="2400" dirty="0" err="1"/>
              <a:t>efek</a:t>
            </a:r>
            <a:r>
              <a:rPr lang="en-ID" sz="2400" dirty="0"/>
              <a:t> </a:t>
            </a:r>
            <a:r>
              <a:rPr lang="en-ID" sz="2400" dirty="0" err="1"/>
              <a:t>stimulasi</a:t>
            </a:r>
            <a:r>
              <a:rPr lang="en-ID" sz="2400" dirty="0"/>
              <a:t> </a:t>
            </a:r>
            <a:r>
              <a:rPr lang="en-ID" sz="2400" dirty="0" err="1"/>
              <a:t>atau</a:t>
            </a:r>
            <a:r>
              <a:rPr lang="en-ID" sz="2400" dirty="0"/>
              <a:t> </a:t>
            </a:r>
            <a:r>
              <a:rPr lang="en-ID" sz="2400" dirty="0" err="1"/>
              <a:t>inhibisi</a:t>
            </a:r>
            <a:r>
              <a:rPr lang="en-ID" sz="2400" dirty="0"/>
              <a:t> </a:t>
            </a:r>
            <a:r>
              <a:rPr lang="en-ID" sz="2400" dirty="0" err="1"/>
              <a:t>saraf</a:t>
            </a:r>
            <a:r>
              <a:rPr lang="en-ID" sz="2400" dirty="0"/>
              <a:t> </a:t>
            </a:r>
            <a:r>
              <a:rPr lang="en-ID" sz="2400" dirty="0" err="1"/>
              <a:t>simpatik</a:t>
            </a:r>
            <a:r>
              <a:rPr lang="en-ID" sz="2400" dirty="0"/>
              <a:t> </a:t>
            </a:r>
            <a:r>
              <a:rPr lang="en-ID" sz="2400" dirty="0" err="1"/>
              <a:t>terhadap</a:t>
            </a:r>
            <a:r>
              <a:rPr lang="en-ID" sz="2400" dirty="0"/>
              <a:t> </a:t>
            </a:r>
            <a:r>
              <a:rPr lang="en-ID" sz="2400" dirty="0" err="1"/>
              <a:t>sistem</a:t>
            </a:r>
            <a:r>
              <a:rPr lang="en-ID" sz="2400" dirty="0"/>
              <a:t> </a:t>
            </a:r>
            <a:r>
              <a:rPr lang="en-ID" sz="2400" dirty="0" err="1"/>
              <a:t>peredaran</a:t>
            </a:r>
            <a:r>
              <a:rPr lang="en-ID" sz="2400" dirty="0"/>
              <a:t> </a:t>
            </a:r>
            <a:r>
              <a:rPr lang="en-ID" sz="2400" dirty="0" err="1"/>
              <a:t>darah</a:t>
            </a:r>
            <a:r>
              <a:rPr lang="en-ID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972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D0F9A-12ED-6AD2-2DE4-B80231D6A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38184-DA08-55F5-512B-FAEF500B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>
              <a:buNone/>
            </a:pPr>
            <a:r>
              <a:rPr lang="en-ID" b="1" dirty="0" err="1"/>
              <a:t>Efek</a:t>
            </a:r>
            <a:r>
              <a:rPr lang="en-ID" b="1" dirty="0"/>
              <a:t> </a:t>
            </a:r>
            <a:r>
              <a:rPr lang="en-ID" b="1" dirty="0" err="1"/>
              <a:t>Stimulasi</a:t>
            </a:r>
            <a:r>
              <a:rPr lang="en-ID" b="1" dirty="0"/>
              <a:t> </a:t>
            </a:r>
            <a:r>
              <a:rPr lang="en-ID" b="1" dirty="0" err="1"/>
              <a:t>Simpatik</a:t>
            </a:r>
            <a:r>
              <a:rPr lang="en-ID" b="1" dirty="0"/>
              <a:t> </a:t>
            </a:r>
            <a:r>
              <a:rPr lang="en-ID" b="1" dirty="0" err="1"/>
              <a:t>atau</a:t>
            </a:r>
            <a:r>
              <a:rPr lang="en-ID" b="1" dirty="0"/>
              <a:t> </a:t>
            </a:r>
            <a:r>
              <a:rPr lang="en-ID" b="1" dirty="0" err="1"/>
              <a:t>Inhibisi</a:t>
            </a:r>
            <a:r>
              <a:rPr lang="en-ID" b="1" dirty="0"/>
              <a:t> </a:t>
            </a:r>
            <a:r>
              <a:rPr lang="en-ID" b="1" dirty="0" err="1"/>
              <a:t>Simpatik</a:t>
            </a:r>
            <a:r>
              <a:rPr lang="en-ID" b="1" dirty="0"/>
              <a:t> pada </a:t>
            </a:r>
            <a:r>
              <a:rPr lang="en-ID" b="1" dirty="0" err="1"/>
              <a:t>Hubungan</a:t>
            </a:r>
            <a:r>
              <a:rPr lang="en-ID" b="1" dirty="0"/>
              <a:t> Volume-</a:t>
            </a:r>
            <a:r>
              <a:rPr lang="en-ID" b="1" dirty="0" err="1"/>
              <a:t>Tekanan</a:t>
            </a:r>
            <a:r>
              <a:rPr lang="en-ID" b="1" dirty="0"/>
              <a:t> </a:t>
            </a:r>
            <a:r>
              <a:rPr lang="en-ID" b="1" dirty="0" err="1"/>
              <a:t>Sistem</a:t>
            </a:r>
            <a:r>
              <a:rPr lang="en-ID" b="1" dirty="0"/>
              <a:t> </a:t>
            </a:r>
            <a:r>
              <a:rPr lang="en-ID" b="1" dirty="0" err="1"/>
              <a:t>Arteri</a:t>
            </a:r>
            <a:r>
              <a:rPr lang="en-ID" b="1" dirty="0"/>
              <a:t> dan Vena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A999B-ECCA-27A4-9D75-693C05C6E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D" b="1" dirty="0"/>
              <a:t>Gambar 15-1 </a:t>
            </a:r>
            <a:r>
              <a:rPr lang="en-ID" dirty="0"/>
              <a:t>juga </a:t>
            </a:r>
            <a:r>
              <a:rPr lang="en-ID" dirty="0" err="1"/>
              <a:t>menunjukkan</a:t>
            </a:r>
            <a:r>
              <a:rPr lang="en-ID" dirty="0"/>
              <a:t> </a:t>
            </a:r>
            <a:r>
              <a:rPr lang="en-ID" dirty="0" err="1"/>
              <a:t>efek</a:t>
            </a:r>
            <a:r>
              <a:rPr lang="en-ID" dirty="0"/>
              <a:t> pada </a:t>
            </a:r>
            <a:r>
              <a:rPr lang="en-ID" dirty="0" err="1"/>
              <a:t>kurva</a:t>
            </a:r>
            <a:r>
              <a:rPr lang="en-ID" dirty="0"/>
              <a:t> volume-</a:t>
            </a:r>
            <a:r>
              <a:rPr lang="en-ID" dirty="0" err="1"/>
              <a:t>tekanan</a:t>
            </a:r>
            <a:r>
              <a:rPr lang="en-ID" dirty="0"/>
              <a:t> </a:t>
            </a:r>
            <a:r>
              <a:rPr lang="en-ID" dirty="0" err="1"/>
              <a:t>saat</a:t>
            </a:r>
            <a:r>
              <a:rPr lang="en-ID" dirty="0"/>
              <a:t> </a:t>
            </a:r>
            <a:r>
              <a:rPr lang="en-ID" dirty="0" err="1"/>
              <a:t>saraf</a:t>
            </a:r>
            <a:r>
              <a:rPr lang="en-ID" dirty="0"/>
              <a:t> </a:t>
            </a:r>
            <a:r>
              <a:rPr lang="en-ID" dirty="0" err="1"/>
              <a:t>simpatik</a:t>
            </a:r>
            <a:r>
              <a:rPr lang="en-ID" dirty="0"/>
              <a:t> </a:t>
            </a:r>
            <a:r>
              <a:rPr lang="en-ID" dirty="0" err="1"/>
              <a:t>vaskular</a:t>
            </a:r>
            <a:r>
              <a:rPr lang="en-ID" dirty="0"/>
              <a:t> </a:t>
            </a:r>
            <a:r>
              <a:rPr lang="en-ID" dirty="0" err="1"/>
              <a:t>tereksitasi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terhambat</a:t>
            </a:r>
            <a:r>
              <a:rPr lang="en-ID" dirty="0"/>
              <a:t>. </a:t>
            </a:r>
            <a:r>
              <a:rPr lang="en-ID" dirty="0" err="1"/>
              <a:t>Jelas</a:t>
            </a:r>
            <a:r>
              <a:rPr lang="en-ID" dirty="0"/>
              <a:t> </a:t>
            </a:r>
            <a:r>
              <a:rPr lang="en-ID" dirty="0" err="1"/>
              <a:t>terlihat</a:t>
            </a:r>
            <a:r>
              <a:rPr lang="en-ID" dirty="0"/>
              <a:t> </a:t>
            </a:r>
            <a:r>
              <a:rPr lang="en-ID" dirty="0" err="1"/>
              <a:t>bahwa</a:t>
            </a:r>
            <a:r>
              <a:rPr lang="en-ID" dirty="0"/>
              <a:t> </a:t>
            </a:r>
            <a:r>
              <a:rPr lang="en-ID" dirty="0" err="1"/>
              <a:t>peningkatan</a:t>
            </a:r>
            <a:r>
              <a:rPr lang="en-ID" dirty="0"/>
              <a:t> tonus </a:t>
            </a:r>
            <a:r>
              <a:rPr lang="en-ID" dirty="0" err="1"/>
              <a:t>otot</a:t>
            </a:r>
            <a:r>
              <a:rPr lang="en-ID" dirty="0"/>
              <a:t> polos </a:t>
            </a:r>
            <a:r>
              <a:rPr lang="en-ID" dirty="0" err="1"/>
              <a:t>vaskular</a:t>
            </a:r>
            <a:r>
              <a:rPr lang="en-ID" dirty="0"/>
              <a:t> yang </a:t>
            </a:r>
            <a:r>
              <a:rPr lang="en-ID" dirty="0" err="1"/>
              <a:t>disebabkan</a:t>
            </a:r>
            <a:r>
              <a:rPr lang="en-ID" dirty="0"/>
              <a:t> oleh </a:t>
            </a:r>
            <a:r>
              <a:rPr lang="en-ID" dirty="0" err="1"/>
              <a:t>stimulasi</a:t>
            </a:r>
            <a:r>
              <a:rPr lang="en-ID" dirty="0"/>
              <a:t> </a:t>
            </a:r>
            <a:r>
              <a:rPr lang="en-ID" dirty="0" err="1"/>
              <a:t>simpatik</a:t>
            </a:r>
            <a:r>
              <a:rPr lang="en-ID" dirty="0"/>
              <a:t> </a:t>
            </a:r>
            <a:r>
              <a:rPr lang="en-ID" dirty="0" err="1"/>
              <a:t>meningkatkan</a:t>
            </a:r>
            <a:r>
              <a:rPr lang="en-ID" dirty="0"/>
              <a:t> </a:t>
            </a:r>
            <a:r>
              <a:rPr lang="en-ID" dirty="0" err="1"/>
              <a:t>tekanan</a:t>
            </a:r>
            <a:r>
              <a:rPr lang="en-ID" dirty="0"/>
              <a:t> pada </a:t>
            </a:r>
            <a:r>
              <a:rPr lang="en-ID" dirty="0" err="1"/>
              <a:t>setiap</a:t>
            </a:r>
            <a:r>
              <a:rPr lang="en-ID" dirty="0"/>
              <a:t> volume </a:t>
            </a:r>
            <a:r>
              <a:rPr lang="en-ID" dirty="0" err="1"/>
              <a:t>arteri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vena, </a:t>
            </a:r>
            <a:r>
              <a:rPr lang="en-ID" dirty="0" err="1"/>
              <a:t>sedangkan</a:t>
            </a:r>
            <a:r>
              <a:rPr lang="en-ID" dirty="0"/>
              <a:t> </a:t>
            </a:r>
            <a:r>
              <a:rPr lang="en-ID" dirty="0" err="1"/>
              <a:t>inhibisi</a:t>
            </a:r>
            <a:r>
              <a:rPr lang="en-ID" dirty="0"/>
              <a:t> </a:t>
            </a:r>
            <a:r>
              <a:rPr lang="en-ID" dirty="0" err="1"/>
              <a:t>simpatik</a:t>
            </a:r>
            <a:r>
              <a:rPr lang="en-ID" dirty="0"/>
              <a:t> </a:t>
            </a:r>
            <a:r>
              <a:rPr lang="en-ID" dirty="0" err="1"/>
              <a:t>menurunkan</a:t>
            </a:r>
            <a:r>
              <a:rPr lang="en-ID" dirty="0"/>
              <a:t> </a:t>
            </a:r>
            <a:r>
              <a:rPr lang="en-ID" dirty="0" err="1"/>
              <a:t>tekanan</a:t>
            </a:r>
            <a:r>
              <a:rPr lang="en-ID" dirty="0"/>
              <a:t> pada </a:t>
            </a:r>
            <a:r>
              <a:rPr lang="en-ID" dirty="0" err="1"/>
              <a:t>setiap</a:t>
            </a:r>
            <a:r>
              <a:rPr lang="en-ID" dirty="0"/>
              <a:t> volume. </a:t>
            </a:r>
            <a:r>
              <a:rPr lang="en-ID" dirty="0" err="1"/>
              <a:t>Kontrol</a:t>
            </a:r>
            <a:r>
              <a:rPr lang="en-ID" dirty="0"/>
              <a:t> </a:t>
            </a:r>
            <a:r>
              <a:rPr lang="en-ID" dirty="0" err="1"/>
              <a:t>pembuluh</a:t>
            </a:r>
            <a:r>
              <a:rPr lang="en-ID" dirty="0"/>
              <a:t> </a:t>
            </a:r>
            <a:r>
              <a:rPr lang="en-ID" dirty="0" err="1"/>
              <a:t>darah</a:t>
            </a:r>
            <a:r>
              <a:rPr lang="en-ID" dirty="0"/>
              <a:t> oleh </a:t>
            </a:r>
            <a:r>
              <a:rPr lang="en-ID" dirty="0" err="1"/>
              <a:t>saraf</a:t>
            </a:r>
            <a:r>
              <a:rPr lang="en-ID" dirty="0"/>
              <a:t> </a:t>
            </a:r>
            <a:r>
              <a:rPr lang="en-ID" dirty="0" err="1"/>
              <a:t>simpatik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yang </a:t>
            </a:r>
            <a:r>
              <a:rPr lang="en-ID" dirty="0" err="1"/>
              <a:t>berharga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memperkecil</a:t>
            </a:r>
            <a:r>
              <a:rPr lang="en-ID" dirty="0"/>
              <a:t> </a:t>
            </a:r>
            <a:r>
              <a:rPr lang="en-ID" dirty="0" err="1"/>
              <a:t>dimensi</a:t>
            </a:r>
            <a:r>
              <a:rPr lang="en-ID" dirty="0"/>
              <a:t>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segmen</a:t>
            </a:r>
            <a:r>
              <a:rPr lang="en-ID" dirty="0"/>
              <a:t> </a:t>
            </a:r>
            <a:r>
              <a:rPr lang="en-ID" dirty="0" err="1"/>
              <a:t>sirkulasi</a:t>
            </a:r>
            <a:r>
              <a:rPr lang="en-ID" dirty="0"/>
              <a:t>,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memindahkan</a:t>
            </a:r>
            <a:r>
              <a:rPr lang="en-ID" dirty="0"/>
              <a:t> </a:t>
            </a:r>
            <a:r>
              <a:rPr lang="en-ID" dirty="0" err="1"/>
              <a:t>darah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segmen</a:t>
            </a:r>
            <a:r>
              <a:rPr lang="en-ID" dirty="0"/>
              <a:t> lain. </a:t>
            </a:r>
            <a:r>
              <a:rPr lang="en-ID" dirty="0" err="1"/>
              <a:t>Misalnya</a:t>
            </a:r>
            <a:r>
              <a:rPr lang="en-ID" dirty="0"/>
              <a:t>, </a:t>
            </a:r>
            <a:r>
              <a:rPr lang="en-ID" dirty="0" err="1"/>
              <a:t>peningkatan</a:t>
            </a:r>
            <a:r>
              <a:rPr lang="en-ID" dirty="0"/>
              <a:t> tonus </a:t>
            </a:r>
            <a:r>
              <a:rPr lang="en-ID" dirty="0" err="1"/>
              <a:t>vaskular</a:t>
            </a:r>
            <a:r>
              <a:rPr lang="en-ID" dirty="0"/>
              <a:t> di </a:t>
            </a:r>
            <a:r>
              <a:rPr lang="en-ID" dirty="0" err="1"/>
              <a:t>seluruh</a:t>
            </a:r>
            <a:r>
              <a:rPr lang="en-ID" dirty="0"/>
              <a:t> </a:t>
            </a:r>
            <a:r>
              <a:rPr lang="en-ID" dirty="0" err="1"/>
              <a:t>sirkulasi</a:t>
            </a:r>
            <a:r>
              <a:rPr lang="en-ID" dirty="0"/>
              <a:t> </a:t>
            </a:r>
            <a:r>
              <a:rPr lang="en-ID" dirty="0" err="1"/>
              <a:t>sistemik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menyebabkan</a:t>
            </a:r>
            <a:r>
              <a:rPr lang="en-ID" dirty="0"/>
              <a:t> </a:t>
            </a:r>
            <a:r>
              <a:rPr lang="en-ID" dirty="0" err="1"/>
              <a:t>sejumlah</a:t>
            </a:r>
            <a:r>
              <a:rPr lang="en-ID" dirty="0"/>
              <a:t>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darah</a:t>
            </a:r>
            <a:r>
              <a:rPr lang="en-ID" dirty="0"/>
              <a:t> </a:t>
            </a:r>
            <a:r>
              <a:rPr lang="en-ID" dirty="0" err="1"/>
              <a:t>berpindah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jantung</a:t>
            </a:r>
            <a:r>
              <a:rPr lang="en-ID" dirty="0"/>
              <a:t>, yang </a:t>
            </a:r>
            <a:r>
              <a:rPr lang="en-ID" dirty="0" err="1"/>
              <a:t>merupakan</a:t>
            </a:r>
            <a:r>
              <a:rPr lang="en-ID" dirty="0"/>
              <a:t> salah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utama</a:t>
            </a:r>
            <a:r>
              <a:rPr lang="en-ID" dirty="0"/>
              <a:t> yang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tubuh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meningkatkan</a:t>
            </a:r>
            <a:r>
              <a:rPr lang="en-ID" dirty="0"/>
              <a:t> </a:t>
            </a:r>
            <a:r>
              <a:rPr lang="en-ID" dirty="0" err="1"/>
              <a:t>pemompaan</a:t>
            </a:r>
            <a:r>
              <a:rPr lang="en-ID" dirty="0"/>
              <a:t> </a:t>
            </a:r>
            <a:r>
              <a:rPr lang="en-ID" dirty="0" err="1"/>
              <a:t>jantung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cepat</a:t>
            </a:r>
            <a:r>
              <a:rPr lang="en-ID" dirty="0"/>
              <a:t>.</a:t>
            </a:r>
          </a:p>
          <a:p>
            <a:pPr marL="0" indent="0">
              <a:buNone/>
            </a:pPr>
            <a:r>
              <a:rPr lang="en-ID" dirty="0" err="1"/>
              <a:t>Kontrol</a:t>
            </a:r>
            <a:r>
              <a:rPr lang="en-ID" dirty="0"/>
              <a:t> </a:t>
            </a:r>
            <a:r>
              <a:rPr lang="en-ID" dirty="0" err="1"/>
              <a:t>simpatik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kapasitansi</a:t>
            </a:r>
            <a:r>
              <a:rPr lang="en-ID" dirty="0"/>
              <a:t> </a:t>
            </a:r>
            <a:r>
              <a:rPr lang="en-ID" dirty="0" err="1"/>
              <a:t>vaskular</a:t>
            </a:r>
            <a:r>
              <a:rPr lang="en-ID" dirty="0"/>
              <a:t> juga sangat </a:t>
            </a:r>
            <a:r>
              <a:rPr lang="en-ID" dirty="0" err="1"/>
              <a:t>penting</a:t>
            </a:r>
            <a:r>
              <a:rPr lang="en-ID" dirty="0"/>
              <a:t> </a:t>
            </a:r>
            <a:r>
              <a:rPr lang="en-ID" dirty="0" err="1"/>
              <a:t>selama</a:t>
            </a:r>
            <a:r>
              <a:rPr lang="en-ID" dirty="0"/>
              <a:t> </a:t>
            </a:r>
            <a:r>
              <a:rPr lang="en-ID" dirty="0" err="1"/>
              <a:t>pendarahan</a:t>
            </a:r>
            <a:r>
              <a:rPr lang="en-ID" dirty="0"/>
              <a:t>. </a:t>
            </a:r>
            <a:r>
              <a:rPr lang="en-ID" dirty="0" err="1"/>
              <a:t>Peningkatan</a:t>
            </a:r>
            <a:r>
              <a:rPr lang="en-ID" dirty="0"/>
              <a:t> tonus </a:t>
            </a:r>
            <a:r>
              <a:rPr lang="en-ID" dirty="0" err="1"/>
              <a:t>simpatik</a:t>
            </a:r>
            <a:r>
              <a:rPr lang="en-ID" dirty="0"/>
              <a:t>, </a:t>
            </a:r>
            <a:r>
              <a:rPr lang="en-ID" dirty="0" err="1"/>
              <a:t>terutama</a:t>
            </a:r>
            <a:r>
              <a:rPr lang="en-ID" dirty="0"/>
              <a:t> pada vena, </a:t>
            </a:r>
            <a:r>
              <a:rPr lang="en-ID" dirty="0" err="1"/>
              <a:t>mengurangi</a:t>
            </a:r>
            <a:r>
              <a:rPr lang="en-ID" dirty="0"/>
              <a:t> </a:t>
            </a:r>
            <a:r>
              <a:rPr lang="en-ID" dirty="0" err="1"/>
              <a:t>ukuran</a:t>
            </a:r>
            <a:r>
              <a:rPr lang="en-ID" dirty="0"/>
              <a:t> </a:t>
            </a:r>
            <a:r>
              <a:rPr lang="en-ID" dirty="0" err="1"/>
              <a:t>pembuluh</a:t>
            </a:r>
            <a:r>
              <a:rPr lang="en-ID" dirty="0"/>
              <a:t> </a:t>
            </a:r>
            <a:r>
              <a:rPr lang="en-ID" dirty="0" err="1"/>
              <a:t>darah</a:t>
            </a:r>
            <a:r>
              <a:rPr lang="en-ID" dirty="0"/>
              <a:t>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sirkulasi</a:t>
            </a:r>
            <a:r>
              <a:rPr lang="en-ID" dirty="0"/>
              <a:t> </a:t>
            </a:r>
            <a:r>
              <a:rPr lang="en-ID" dirty="0" err="1"/>
              <a:t>terus</a:t>
            </a:r>
            <a:r>
              <a:rPr lang="en-ID" dirty="0"/>
              <a:t> </a:t>
            </a:r>
            <a:r>
              <a:rPr lang="en-ID" dirty="0" err="1"/>
              <a:t>beroperasi</a:t>
            </a:r>
            <a:r>
              <a:rPr lang="en-ID" dirty="0"/>
              <a:t> </a:t>
            </a:r>
            <a:r>
              <a:rPr lang="en-ID" dirty="0" err="1"/>
              <a:t>hampir</a:t>
            </a:r>
            <a:r>
              <a:rPr lang="en-ID" dirty="0"/>
              <a:t> normal, </a:t>
            </a:r>
            <a:r>
              <a:rPr lang="en-ID" dirty="0" err="1"/>
              <a:t>bahkan</a:t>
            </a:r>
            <a:r>
              <a:rPr lang="en-ID" dirty="0"/>
              <a:t> </a:t>
            </a:r>
            <a:r>
              <a:rPr lang="en-ID" dirty="0" err="1"/>
              <a:t>ketika</a:t>
            </a:r>
            <a:r>
              <a:rPr lang="en-ID" dirty="0"/>
              <a:t> </a:t>
            </a:r>
            <a:r>
              <a:rPr lang="en-ID" dirty="0" err="1"/>
              <a:t>sebanyak</a:t>
            </a:r>
            <a:r>
              <a:rPr lang="en-ID" dirty="0"/>
              <a:t> 25% </a:t>
            </a:r>
            <a:r>
              <a:rPr lang="en-ID" dirty="0" err="1"/>
              <a:t>dari</a:t>
            </a:r>
            <a:r>
              <a:rPr lang="en-ID" dirty="0"/>
              <a:t> total volume </a:t>
            </a:r>
            <a:r>
              <a:rPr lang="en-ID" dirty="0" err="1"/>
              <a:t>darah</a:t>
            </a:r>
            <a:r>
              <a:rPr lang="en-ID" dirty="0"/>
              <a:t>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hilang</a:t>
            </a:r>
            <a:r>
              <a:rPr lang="en-ID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22E45-9C28-2CBD-350C-E4E49A51E089}"/>
              </a:ext>
            </a:extLst>
          </p:cNvPr>
          <p:cNvSpPr txBox="1"/>
          <p:nvPr/>
        </p:nvSpPr>
        <p:spPr>
          <a:xfrm>
            <a:off x="225532" y="6311900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D" dirty="0" err="1"/>
              <a:t>Sumber</a:t>
            </a:r>
            <a:r>
              <a:rPr lang="en-ID" dirty="0"/>
              <a:t>: </a:t>
            </a:r>
            <a:r>
              <a:rPr lang="en-ID" dirty="0" err="1"/>
              <a:t>guyton</a:t>
            </a:r>
            <a:r>
              <a:rPr lang="en-ID" dirty="0"/>
              <a:t> and hall physiology 14</a:t>
            </a:r>
            <a:r>
              <a:rPr lang="en-ID" baseline="30000" dirty="0"/>
              <a:t>th</a:t>
            </a:r>
            <a:r>
              <a:rPr lang="en-ID" dirty="0"/>
              <a:t> edition, 2020 </a:t>
            </a:r>
          </a:p>
        </p:txBody>
      </p:sp>
    </p:spTree>
    <p:extLst>
      <p:ext uri="{BB962C8B-B14F-4D97-AF65-F5344CB8AC3E}">
        <p14:creationId xmlns:p14="http://schemas.microsoft.com/office/powerpoint/2010/main" val="1476211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6750</Words>
  <Application>Microsoft Office PowerPoint</Application>
  <PresentationFormat>Widescreen</PresentationFormat>
  <Paragraphs>179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Calibri Light</vt:lpstr>
      <vt:lpstr>Tw Cen MT</vt:lpstr>
      <vt:lpstr>Wingdings</vt:lpstr>
      <vt:lpstr>Office Theme</vt:lpstr>
      <vt:lpstr>Chapter 15 Distensibilitas Vaskular dan Fungsi Sistem Arteri dan Vena</vt:lpstr>
      <vt:lpstr>Distensibilitas Vaskular</vt:lpstr>
      <vt:lpstr>Satuan Distensibilitas Vaskular</vt:lpstr>
      <vt:lpstr>Vena Jauh Lebih Mudah Diregangkan Dibandingkan Arteri</vt:lpstr>
      <vt:lpstr>Komplians Vaskular (atau Kapasitansi Vaskular)</vt:lpstr>
      <vt:lpstr>Komplians Vaskular (atau Kapasitansi Vaskular)</vt:lpstr>
      <vt:lpstr>Kurva Volume-Tekanan pada Sirkulasi Arteri dan Vena</vt:lpstr>
      <vt:lpstr>PowerPoint Presentation</vt:lpstr>
      <vt:lpstr>Efek Stimulasi Simpatik atau Inhibisi Simpatik pada Hubungan Volume-Tekanan Sistem Arteri dan Vena</vt:lpstr>
      <vt:lpstr>Komplians yang Tertunda (Stress-Relaxation) dari Pembuluh Darah</vt:lpstr>
      <vt:lpstr>PowerPoint Presentation</vt:lpstr>
      <vt:lpstr>Denyut Tekanan Arteri/Arterial Pressure Pulsations</vt:lpstr>
      <vt:lpstr>PowerPoint Presentation</vt:lpstr>
      <vt:lpstr>Denyut Tekanan Arteri/Arterial Pressure Pulsations</vt:lpstr>
      <vt:lpstr>PowerPoint Presentation</vt:lpstr>
      <vt:lpstr>Kontur Pressure Pulse yang Abnormal</vt:lpstr>
      <vt:lpstr>Kontur Pressure Pulse yang Abnormal</vt:lpstr>
      <vt:lpstr>Transmisi Pressure Pulses ke Arteri Perifer</vt:lpstr>
      <vt:lpstr>PowerPoint Presentation</vt:lpstr>
      <vt:lpstr>Pressure pulses Diredam di Arteri, Arteriol, dan Kapiler yang Lebih Kecil</vt:lpstr>
      <vt:lpstr>PowerPoint Presentation</vt:lpstr>
      <vt:lpstr>Metode Klinis untuk Mengukur Tekanan Sistolik dan Diastolik</vt:lpstr>
      <vt:lpstr>Metode Auskultasi</vt:lpstr>
      <vt:lpstr>PowerPoint Presentation</vt:lpstr>
      <vt:lpstr>Metode Auskultasi</vt:lpstr>
      <vt:lpstr>Metode Auskultasi</vt:lpstr>
      <vt:lpstr>Metode Osilometrik Otomatis</vt:lpstr>
      <vt:lpstr>Tekanan Arteri Normal yang Diukur dengan Metode Auskultasi dan Osilasi</vt:lpstr>
      <vt:lpstr>Tekanan Arteri Rata-rata / Mean Arterial Pressure (MAP)</vt:lpstr>
      <vt:lpstr>PowerPoint Presentation</vt:lpstr>
      <vt:lpstr>Vena dan Fungsinya</vt:lpstr>
      <vt:lpstr>Tekanan Vena—Tekanan Atrium Kanan (Tekanan Vena Sentral) dan Tekanan Vena Perifer</vt:lpstr>
      <vt:lpstr>Tekanan Vena—Tekanan Atrium Kanan (Tekanan Vena Sentral) dan Tekanan Vena Perifer</vt:lpstr>
      <vt:lpstr>Resistensi Vena dan Tekanan Vena Perifer</vt:lpstr>
      <vt:lpstr>PowerPoint Presentation</vt:lpstr>
      <vt:lpstr>Efek Tekanan Atrium Kanan yang Tinggi terhadap Tekanan Vena Perifer</vt:lpstr>
      <vt:lpstr>Pengaruh Tekanan Intra-abdomen terhadap Tekanan Vena di Kaki</vt:lpstr>
      <vt:lpstr>Pengaruh Tekanan Gravitasi terhadap Tekanan Vena</vt:lpstr>
      <vt:lpstr>PowerPoint Presentation</vt:lpstr>
      <vt:lpstr>Pengaruh Tekanan Gravitasi terhadap Tekanan Vena</vt:lpstr>
      <vt:lpstr>Pengaruh Faktor Gravitasi pada Tekanan Arteri dan Tekanan Lainnya</vt:lpstr>
      <vt:lpstr>Katup Vena dan Pompa Vena: Efeknya pada Tekanan Vena</vt:lpstr>
      <vt:lpstr>PowerPoint Presentation</vt:lpstr>
      <vt:lpstr>Ketidakmampuan Katup Vena Menyebabkan Varises Vena</vt:lpstr>
      <vt:lpstr>Pengukuran Langsung Tekanan Vena dan Tekanan Atrium Kanan</vt:lpstr>
      <vt:lpstr>Level Referensi Tekanan untuk Mengukur Tekanan Vena dan Tekanan Sirkulasi Lainnya</vt:lpstr>
      <vt:lpstr>PowerPoint Presentation</vt:lpstr>
      <vt:lpstr>Fungsi Reservoir Darah pada Vena</vt:lpstr>
      <vt:lpstr>Reservoir Darah Spesifik</vt:lpstr>
      <vt:lpstr>Limpa adalah Tempat Penyimpanan Sel Darah Merah</vt:lpstr>
      <vt:lpstr>PowerPoint Presentation</vt:lpstr>
      <vt:lpstr>Fungsi Pembersihan Darah Limpa—Pembuangan Sel-Sel Lama</vt:lpstr>
      <vt:lpstr>Sel Retikuloendotelial Limpa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Muhammad Althaf</dc:creator>
  <cp:lastModifiedBy>Muhammad Althaf</cp:lastModifiedBy>
  <cp:revision>242</cp:revision>
  <dcterms:created xsi:type="dcterms:W3CDTF">2024-11-04T05:04:05Z</dcterms:created>
  <dcterms:modified xsi:type="dcterms:W3CDTF">2024-11-04T08:24:24Z</dcterms:modified>
</cp:coreProperties>
</file>